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74" r:id="rId5"/>
    <p:sldId id="275" r:id="rId6"/>
    <p:sldId id="289" r:id="rId7"/>
    <p:sldId id="261" r:id="rId8"/>
    <p:sldId id="262" r:id="rId9"/>
    <p:sldId id="276" r:id="rId10"/>
    <p:sldId id="263" r:id="rId11"/>
    <p:sldId id="277" r:id="rId12"/>
    <p:sldId id="264" r:id="rId13"/>
    <p:sldId id="278" r:id="rId14"/>
    <p:sldId id="268" r:id="rId15"/>
    <p:sldId id="282" r:id="rId16"/>
    <p:sldId id="283" r:id="rId17"/>
    <p:sldId id="284" r:id="rId18"/>
    <p:sldId id="285" r:id="rId19"/>
    <p:sldId id="279" r:id="rId20"/>
    <p:sldId id="291" r:id="rId21"/>
    <p:sldId id="290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FF"/>
    <a:srgbClr val="FF9999"/>
    <a:srgbClr val="FF66FF"/>
    <a:srgbClr val="BFBFBF"/>
    <a:srgbClr val="FFD03C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425;&#38083;&#36816;&#33829;-2015\&#36816;&#33829;&#31867;\&#24191;&#21578;&#24425;&#38083;\&#40857;&#25331;&#23567;&#23376;&#39033;&#30446;&#21512;&#20316;\&#40857;&#25331;&#23567;&#23376;&#40664;&#35748;&#24425;&#38083;&#32479;&#35745;201608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425;&#38083;&#36816;&#33829;-2015\&#36816;&#33829;&#31867;\&#24191;&#21578;&#24425;&#38083;\&#40857;&#25331;&#23567;&#23376;&#39033;&#30446;&#21512;&#20316;\&#40857;&#25331;&#23567;&#23376;&#40664;&#35748;&#24425;&#38083;&#32479;&#35745;201608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425;&#38083;&#36816;&#33829;-2015\&#36816;&#33829;&#31867;\&#24191;&#21578;&#24425;&#38083;\&#40857;&#25331;&#23567;&#23376;&#39033;&#30446;&#21512;&#20316;\&#40857;&#25331;&#23567;&#23376;&#40664;&#35748;&#24425;&#38083;&#32479;&#35745;201608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425;&#38083;&#36816;&#33829;-2015\&#36816;&#33829;&#31867;\&#24191;&#21578;&#24425;&#38083;\&#40857;&#25331;&#23567;&#23376;&#39033;&#30446;&#21512;&#20316;\&#40857;&#25331;&#23567;&#23376;&#40664;&#35748;&#24425;&#38083;&#32479;&#35745;201608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龙拳小子</a:t>
            </a:r>
            <a:r>
              <a:rPr lang="en-US" altLang="zh-CN"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投放数据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Sheet1!$I$24</c:f>
              <c:strCache>
                <c:ptCount val="1"/>
                <c:pt idx="0">
                  <c:v>彩铃收听总用户数(万)</c:v>
                </c:pt>
              </c:strCache>
            </c:strRef>
          </c:tx>
          <c:spPr>
            <a:ln w="28575" cap="rnd">
              <a:solidFill>
                <a:srgbClr val="F13B8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13B89"/>
              </a:solidFill>
              <a:ln w="9525">
                <a:solidFill>
                  <a:srgbClr val="F13B89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4D-43BB-9E1D-44458415C15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4D-43BB-9E1D-44458415C15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4D-43BB-9E1D-44458415C15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4D-43BB-9E1D-44458415C15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4D-43BB-9E1D-44458415C15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D-43BB-9E1D-44458415C15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4D-43BB-9E1D-44458415C15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4D-43BB-9E1D-44458415C15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4D-43BB-9E1D-44458415C15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4D-43BB-9E1D-44458415C15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4D-43BB-9E1D-44458415C15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4D-43BB-9E1D-44458415C15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4D-43BB-9E1D-44458415C150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4D-43BB-9E1D-44458415C150}"/>
                </c:ext>
              </c:extLst>
            </c:dLbl>
            <c:dLbl>
              <c:idx val="14"/>
              <c:layout>
                <c:manualLayout>
                  <c:x val="-2.4999999999999897E-2"/>
                  <c:y val="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Sheet1!$H$25:$H$39</c:f>
              <c:numCache>
                <c:formatCode>m/d;@</c:formatCode>
                <c:ptCount val="15"/>
                <c:pt idx="0">
                  <c:v>42583</c:v>
                </c:pt>
                <c:pt idx="1">
                  <c:v>42584</c:v>
                </c:pt>
                <c:pt idx="2">
                  <c:v>42585</c:v>
                </c:pt>
                <c:pt idx="3">
                  <c:v>42586</c:v>
                </c:pt>
                <c:pt idx="4">
                  <c:v>42587</c:v>
                </c:pt>
                <c:pt idx="5">
                  <c:v>42588</c:v>
                </c:pt>
                <c:pt idx="6">
                  <c:v>42589</c:v>
                </c:pt>
                <c:pt idx="7">
                  <c:v>42590</c:v>
                </c:pt>
                <c:pt idx="8">
                  <c:v>42591</c:v>
                </c:pt>
                <c:pt idx="9">
                  <c:v>42592</c:v>
                </c:pt>
                <c:pt idx="10">
                  <c:v>42593</c:v>
                </c:pt>
                <c:pt idx="11">
                  <c:v>42594</c:v>
                </c:pt>
                <c:pt idx="12">
                  <c:v>42595</c:v>
                </c:pt>
                <c:pt idx="13">
                  <c:v>42596</c:v>
                </c:pt>
                <c:pt idx="14">
                  <c:v>42597</c:v>
                </c:pt>
              </c:numCache>
            </c:numRef>
          </c:cat>
          <c:val>
            <c:numRef>
              <c:f>Sheet1!$I$25:$I$39</c:f>
              <c:numCache>
                <c:formatCode>0.00_ </c:formatCode>
                <c:ptCount val="15"/>
                <c:pt idx="0">
                  <c:v>423.709</c:v>
                </c:pt>
                <c:pt idx="1">
                  <c:v>841.24289999999996</c:v>
                </c:pt>
                <c:pt idx="2">
                  <c:v>1173.0798</c:v>
                </c:pt>
                <c:pt idx="3">
                  <c:v>1488.0599</c:v>
                </c:pt>
                <c:pt idx="4">
                  <c:v>1779.8533999999997</c:v>
                </c:pt>
                <c:pt idx="5">
                  <c:v>2012.8606</c:v>
                </c:pt>
                <c:pt idx="6">
                  <c:v>2214.2405999999996</c:v>
                </c:pt>
                <c:pt idx="7">
                  <c:v>2520.6307999999999</c:v>
                </c:pt>
                <c:pt idx="8">
                  <c:v>2882.4427999999998</c:v>
                </c:pt>
                <c:pt idx="9">
                  <c:v>3188.4022</c:v>
                </c:pt>
                <c:pt idx="10">
                  <c:v>3457.9589000000001</c:v>
                </c:pt>
                <c:pt idx="11">
                  <c:v>3633.7550999999999</c:v>
                </c:pt>
                <c:pt idx="12">
                  <c:v>3695.6118000000001</c:v>
                </c:pt>
                <c:pt idx="13">
                  <c:v>3752.4106000000002</c:v>
                </c:pt>
                <c:pt idx="14">
                  <c:v>3815.5538999999999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374D-43BB-9E1D-44458415C150}"/>
            </c:ext>
          </c:extLst>
        </c:ser>
        <c:ser>
          <c:idx val="1"/>
          <c:order val="1"/>
          <c:tx>
            <c:strRef>
              <c:f>Sheet1!$J$24</c:f>
              <c:strCache>
                <c:ptCount val="1"/>
                <c:pt idx="0">
                  <c:v>彩铃播放总用户数(万)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4D-43BB-9E1D-44458415C15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4D-43BB-9E1D-44458415C15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4D-43BB-9E1D-44458415C15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4D-43BB-9E1D-44458415C15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4D-43BB-9E1D-44458415C15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74D-43BB-9E1D-44458415C15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4D-43BB-9E1D-44458415C15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74D-43BB-9E1D-44458415C15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4D-43BB-9E1D-44458415C15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74D-43BB-9E1D-44458415C15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74D-43BB-9E1D-44458415C15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74D-43BB-9E1D-44458415C15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74D-43BB-9E1D-44458415C150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74D-43BB-9E1D-44458415C150}"/>
                </c:ext>
              </c:extLst>
            </c:dLbl>
            <c:dLbl>
              <c:idx val="14"/>
              <c:layout>
                <c:manualLayout>
                  <c:x val="-1.666666666666667E-2"/>
                  <c:y val="-5.092592592592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374D-43BB-9E1D-44458415C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zh-CN" altLang="en-US" sz="9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Sheet1!$H$25:$H$39</c:f>
              <c:numCache>
                <c:formatCode>m/d;@</c:formatCode>
                <c:ptCount val="15"/>
                <c:pt idx="0">
                  <c:v>42583</c:v>
                </c:pt>
                <c:pt idx="1">
                  <c:v>42584</c:v>
                </c:pt>
                <c:pt idx="2">
                  <c:v>42585</c:v>
                </c:pt>
                <c:pt idx="3">
                  <c:v>42586</c:v>
                </c:pt>
                <c:pt idx="4">
                  <c:v>42587</c:v>
                </c:pt>
                <c:pt idx="5">
                  <c:v>42588</c:v>
                </c:pt>
                <c:pt idx="6">
                  <c:v>42589</c:v>
                </c:pt>
                <c:pt idx="7">
                  <c:v>42590</c:v>
                </c:pt>
                <c:pt idx="8">
                  <c:v>42591</c:v>
                </c:pt>
                <c:pt idx="9">
                  <c:v>42592</c:v>
                </c:pt>
                <c:pt idx="10">
                  <c:v>42593</c:v>
                </c:pt>
                <c:pt idx="11">
                  <c:v>42594</c:v>
                </c:pt>
                <c:pt idx="12">
                  <c:v>42595</c:v>
                </c:pt>
                <c:pt idx="13">
                  <c:v>42596</c:v>
                </c:pt>
                <c:pt idx="14">
                  <c:v>42597</c:v>
                </c:pt>
              </c:numCache>
            </c:numRef>
          </c:cat>
          <c:val>
            <c:numRef>
              <c:f>Sheet1!$J$25:$J$39</c:f>
              <c:numCache>
                <c:formatCode>0.00_ </c:formatCode>
                <c:ptCount val="15"/>
                <c:pt idx="0">
                  <c:v>206.60549999999998</c:v>
                </c:pt>
                <c:pt idx="1">
                  <c:v>311.06020000000001</c:v>
                </c:pt>
                <c:pt idx="2">
                  <c:v>347.49599999999987</c:v>
                </c:pt>
                <c:pt idx="3">
                  <c:v>381.20030000000003</c:v>
                </c:pt>
                <c:pt idx="4">
                  <c:v>396.59070000000003</c:v>
                </c:pt>
                <c:pt idx="5">
                  <c:v>404.87309999999997</c:v>
                </c:pt>
                <c:pt idx="6">
                  <c:v>410.26109999999994</c:v>
                </c:pt>
                <c:pt idx="7">
                  <c:v>480.01149999999996</c:v>
                </c:pt>
                <c:pt idx="8">
                  <c:v>532.3771999999999</c:v>
                </c:pt>
                <c:pt idx="9">
                  <c:v>552.50259999999992</c:v>
                </c:pt>
                <c:pt idx="10">
                  <c:v>564.06590000000006</c:v>
                </c:pt>
                <c:pt idx="11">
                  <c:v>569.26030000000003</c:v>
                </c:pt>
                <c:pt idx="12">
                  <c:v>571.72540000000004</c:v>
                </c:pt>
                <c:pt idx="13">
                  <c:v>573.78160000000003</c:v>
                </c:pt>
                <c:pt idx="14">
                  <c:v>576.20899999999995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374D-43BB-9E1D-44458415C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73984"/>
        <c:axId val="138075520"/>
      </c:lineChart>
      <c:dateAx>
        <c:axId val="138073984"/>
        <c:scaling>
          <c:orientation val="minMax"/>
        </c:scaling>
        <c:delete val="0"/>
        <c:axPos val="b"/>
        <c:numFmt formatCode="m/d;@" sourceLinked="0"/>
        <c:majorTickMark val="none"/>
        <c:minorTickMark val="out"/>
        <c:tickLblPos val="nextTo"/>
        <c:spPr>
          <a:noFill/>
          <a:ln w="9525" cap="flat" cmpd="sng" algn="ctr">
            <a:solidFill>
              <a:srgbClr val="F13B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13B89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075520"/>
        <c:crosses val="autoZero"/>
        <c:auto val="0"/>
        <c:lblOffset val="100"/>
        <c:baseTimeUnit val="days"/>
        <c:minorUnit val="1"/>
      </c:dateAx>
      <c:valAx>
        <c:axId val="138075520"/>
        <c:scaling>
          <c:orientation val="minMax"/>
        </c:scaling>
        <c:delete val="1"/>
        <c:axPos val="l"/>
        <c:numFmt formatCode="0.00_ " sourceLinked="1"/>
        <c:majorTickMark val="out"/>
        <c:minorTickMark val="none"/>
        <c:tickLblPos val="none"/>
        <c:crossAx val="138073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Sheet1!$J$53</c:f>
              <c:strCache>
                <c:ptCount val="1"/>
                <c:pt idx="0">
                  <c:v>彩铃播放总次数(万)</c:v>
                </c:pt>
              </c:strCache>
            </c:strRef>
          </c:tx>
          <c:spPr>
            <a:solidFill>
              <a:srgbClr val="F13B89">
                <a:alpha val="72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09504685408206E-2"/>
                  <c:y val="-2.0252893384393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9413190821027"/>
                      <c:h val="0.228725677603726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72C-4620-9E8B-C2A884B36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13B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Sheet1!$I$54:$I$57</c:f>
              <c:strCache>
                <c:ptCount val="4"/>
                <c:pt idx="0">
                  <c:v>河南</c:v>
                </c:pt>
                <c:pt idx="1">
                  <c:v>四川</c:v>
                </c:pt>
                <c:pt idx="2">
                  <c:v>湖南</c:v>
                </c:pt>
                <c:pt idx="3">
                  <c:v>天津</c:v>
                </c:pt>
              </c:strCache>
            </c:strRef>
          </c:cat>
          <c:val>
            <c:numRef>
              <c:f>Sheet1!$J$54:$J$57</c:f>
              <c:numCache>
                <c:formatCode>General</c:formatCode>
                <c:ptCount val="4"/>
                <c:pt idx="0">
                  <c:v>10577</c:v>
                </c:pt>
                <c:pt idx="1">
                  <c:v>1260</c:v>
                </c:pt>
                <c:pt idx="2">
                  <c:v>12.67</c:v>
                </c:pt>
                <c:pt idx="3">
                  <c:v>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2C-4620-9E8B-C2A884B36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766016"/>
        <c:axId val="137767552"/>
      </c:barChart>
      <c:catAx>
        <c:axId val="13776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7767552"/>
        <c:crosses val="autoZero"/>
        <c:auto val="1"/>
        <c:lblAlgn val="ctr"/>
        <c:lblOffset val="100"/>
        <c:noMultiLvlLbl val="0"/>
      </c:catAx>
      <c:valAx>
        <c:axId val="1377675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776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Sheet1!$J$43</c:f>
              <c:strCache>
                <c:ptCount val="1"/>
                <c:pt idx="0">
                  <c:v>彩铃收听总用户数(万)</c:v>
                </c:pt>
              </c:strCache>
            </c:strRef>
          </c:tx>
          <c:spPr>
            <a:solidFill>
              <a:srgbClr val="F13B89">
                <a:alpha val="72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50184032643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9413190821027"/>
                      <c:h val="0.228725677603726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5E-48E2-B4B2-5D84B85F3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13B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Sheet1!$I$44:$I$47</c:f>
              <c:strCache>
                <c:ptCount val="4"/>
                <c:pt idx="0">
                  <c:v>河南</c:v>
                </c:pt>
                <c:pt idx="1">
                  <c:v>四川</c:v>
                </c:pt>
                <c:pt idx="2">
                  <c:v>湖南</c:v>
                </c:pt>
                <c:pt idx="3">
                  <c:v>天津</c:v>
                </c:pt>
              </c:strCache>
            </c:strRef>
          </c:cat>
          <c:val>
            <c:numRef>
              <c:f>Sheet1!$J$44:$J$47</c:f>
              <c:numCache>
                <c:formatCode>0_);[Red]\(0\)</c:formatCode>
                <c:ptCount val="4"/>
                <c:pt idx="0">
                  <c:v>3213.11</c:v>
                </c:pt>
                <c:pt idx="1">
                  <c:v>368.16</c:v>
                </c:pt>
                <c:pt idx="2">
                  <c:v>11</c:v>
                </c:pt>
                <c:pt idx="3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5E-48E2-B4B2-5D84B85F3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792896"/>
        <c:axId val="137823360"/>
      </c:barChart>
      <c:catAx>
        <c:axId val="13779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7823360"/>
        <c:crosses val="autoZero"/>
        <c:auto val="1"/>
        <c:lblAlgn val="ctr"/>
        <c:lblOffset val="100"/>
        <c:noMultiLvlLbl val="0"/>
      </c:catAx>
      <c:valAx>
        <c:axId val="1378233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one"/>
        <c:crossAx val="1377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Sheet1!$J$48</c:f>
              <c:strCache>
                <c:ptCount val="1"/>
                <c:pt idx="0">
                  <c:v>彩铃播放总用户数(万)</c:v>
                </c:pt>
              </c:strCache>
            </c:strRef>
          </c:tx>
          <c:spPr>
            <a:solidFill>
              <a:srgbClr val="F13B89">
                <a:alpha val="72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10123709060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9413190821027"/>
                      <c:h val="0.228725677603726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7FA-44B5-B740-FE3D769EC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13B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Sheet1!$I$49:$I$52</c:f>
              <c:strCache>
                <c:ptCount val="4"/>
                <c:pt idx="0">
                  <c:v>河南</c:v>
                </c:pt>
                <c:pt idx="1">
                  <c:v>四川</c:v>
                </c:pt>
                <c:pt idx="2">
                  <c:v>湖南</c:v>
                </c:pt>
                <c:pt idx="3">
                  <c:v>天津</c:v>
                </c:pt>
              </c:strCache>
            </c:strRef>
          </c:cat>
          <c:val>
            <c:numRef>
              <c:f>Sheet1!$J$49:$J$52</c:f>
              <c:numCache>
                <c:formatCode>0.00_ </c:formatCode>
                <c:ptCount val="4"/>
                <c:pt idx="0" formatCode="General">
                  <c:v>529.84999999999991</c:v>
                </c:pt>
                <c:pt idx="1">
                  <c:v>18.3916</c:v>
                </c:pt>
                <c:pt idx="2">
                  <c:v>10.5686</c:v>
                </c:pt>
                <c:pt idx="3" formatCode="General">
                  <c:v>27.97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FA-44B5-B740-FE3D769EC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836416"/>
        <c:axId val="137837952"/>
      </c:barChart>
      <c:catAx>
        <c:axId val="13783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7837952"/>
        <c:crosses val="autoZero"/>
        <c:auto val="1"/>
        <c:lblAlgn val="ctr"/>
        <c:lblOffset val="100"/>
        <c:noMultiLvlLbl val="0"/>
      </c:catAx>
      <c:valAx>
        <c:axId val="1378379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78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9A95-A73E-45D0-B50A-3233C682304E}" type="datetimeFigureOut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D629-262C-4082-9D48-1125D99DD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5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D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/>
          </p:cNvGrpSpPr>
          <p:nvPr userDrawn="1"/>
        </p:nvGrpSpPr>
        <p:grpSpPr bwMode="auto">
          <a:xfrm>
            <a:off x="573750" y="55425"/>
            <a:ext cx="2884488" cy="6858000"/>
            <a:chOff x="536027" y="0"/>
            <a:chExt cx="2885086" cy="6858000"/>
          </a:xfrm>
        </p:grpSpPr>
        <p:sp>
          <p:nvSpPr>
            <p:cNvPr id="3" name="平行四边形 2"/>
            <p:cNvSpPr/>
            <p:nvPr userDrawn="1"/>
          </p:nvSpPr>
          <p:spPr>
            <a:xfrm>
              <a:off x="536027" y="0"/>
              <a:ext cx="1922862" cy="6858000"/>
            </a:xfrm>
            <a:prstGeom prst="parallelogram">
              <a:avLst>
                <a:gd name="adj" fmla="val 49167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平行四边形 3"/>
            <p:cNvSpPr/>
            <p:nvPr userDrawn="1"/>
          </p:nvSpPr>
          <p:spPr>
            <a:xfrm flipH="1">
              <a:off x="1498251" y="0"/>
              <a:ext cx="1922862" cy="6858000"/>
            </a:xfrm>
            <a:prstGeom prst="parallelogram">
              <a:avLst>
                <a:gd name="adj" fmla="val 49167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饼形 4"/>
            <p:cNvSpPr/>
            <p:nvPr userDrawn="1"/>
          </p:nvSpPr>
          <p:spPr>
            <a:xfrm rot="19389386">
              <a:off x="1347408" y="1576388"/>
              <a:ext cx="1327425" cy="1327150"/>
            </a:xfrm>
            <a:prstGeom prst="pie">
              <a:avLst>
                <a:gd name="adj1" fmla="val 19248074"/>
                <a:gd name="adj2" fmla="val 10956722"/>
              </a:avLst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饼形 5"/>
            <p:cNvSpPr/>
            <p:nvPr userDrawn="1"/>
          </p:nvSpPr>
          <p:spPr>
            <a:xfrm rot="5718276" flipH="1">
              <a:off x="1314201" y="1522275"/>
              <a:ext cx="1327150" cy="1327425"/>
            </a:xfrm>
            <a:prstGeom prst="pie">
              <a:avLst>
                <a:gd name="adj1" fmla="val 21176560"/>
                <a:gd name="adj2" fmla="val 76888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图片 11"/>
          <p:cNvPicPr>
            <a:picLocks noChangeAspect="1"/>
          </p:cNvPicPr>
          <p:nvPr userDrawn="1"/>
        </p:nvPicPr>
        <p:blipFill>
          <a:blip r:embed="rId2" cstate="print"/>
          <a:srcRect l="16351" r="14137"/>
          <a:stretch>
            <a:fillRect/>
          </a:stretch>
        </p:blipFill>
        <p:spPr bwMode="auto">
          <a:xfrm>
            <a:off x="0" y="0"/>
            <a:ext cx="149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8684-8E0D-4503-90EA-ECCE80E13446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D20C-563B-4FC3-B9B1-6B13992360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1502-971C-4D8B-8870-B2B4E16609B5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94A8-DAC9-4E81-BAA7-20D22AA416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FD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饼形 1"/>
          <p:cNvSpPr/>
          <p:nvPr userDrawn="1"/>
        </p:nvSpPr>
        <p:spPr>
          <a:xfrm>
            <a:off x="4114800" y="-1931988"/>
            <a:ext cx="3862388" cy="3863976"/>
          </a:xfrm>
          <a:prstGeom prst="pie">
            <a:avLst>
              <a:gd name="adj1" fmla="val 0"/>
              <a:gd name="adj2" fmla="val 10822326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4114800" y="69850"/>
            <a:ext cx="1482725" cy="1862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1500" smtClean="0">
                <a:solidFill>
                  <a:srgbClr val="FFD0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4" name="文本框 8"/>
          <p:cNvSpPr txBox="1">
            <a:spLocks noChangeArrowheads="1"/>
          </p:cNvSpPr>
          <p:nvPr userDrawn="1"/>
        </p:nvSpPr>
        <p:spPr bwMode="auto">
          <a:xfrm>
            <a:off x="5919788" y="361950"/>
            <a:ext cx="1482725" cy="1862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1500" smtClean="0">
                <a:solidFill>
                  <a:srgbClr val="FFD0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FFD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25BA-D783-418D-B62C-DECFAC4DA22A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3818-0CEC-45D7-B361-32B917D8C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7486-8AD7-4B1C-998A-8E856250A4B7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EB7C-6D82-468D-8DEE-4F0D7CB8FE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A823-113F-47CA-82FF-8F6DFE792CBB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44B7-F01D-48B2-A099-11590D05A1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FC72-C6F1-4ABC-B378-AF92897DEDDA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9F55-F2C2-49B3-B08E-C6B696CA45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18F6-63EA-4777-843D-BEE70D108F75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2EE1-B732-449C-9A75-38792147A9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51A94C-AC84-4D54-AB04-F50B77BC17D7}" type="datetimeFigureOut">
              <a:rPr lang="zh-CN" altLang="en-US"/>
              <a:pPr>
                <a:defRPr/>
              </a:pPr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21FAD2-9744-425A-AD1C-46293E4D5F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3"/>
          <p:cNvSpPr txBox="1">
            <a:spLocks noChangeArrowheads="1"/>
          </p:cNvSpPr>
          <p:nvPr/>
        </p:nvSpPr>
        <p:spPr bwMode="auto">
          <a:xfrm>
            <a:off x="4116479" y="2770727"/>
            <a:ext cx="63470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54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广告</a:t>
            </a:r>
            <a:r>
              <a:rPr lang="zh-CN" altLang="en-US" sz="54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彩</a:t>
            </a:r>
            <a:r>
              <a:rPr lang="zh-CN" altLang="en-US" sz="54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铃招商方案</a:t>
            </a:r>
            <a:endParaRPr lang="zh-CN" altLang="en-US" sz="5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315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476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一种新的广告渠道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6" name="文本框 6"/>
          <p:cNvSpPr txBox="1">
            <a:spLocks noChangeArrowheads="1"/>
          </p:cNvSpPr>
          <p:nvPr/>
        </p:nvSpPr>
        <p:spPr bwMode="auto">
          <a:xfrm>
            <a:off x="4303060" y="2936698"/>
            <a:ext cx="75975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不可屏蔽</a:t>
            </a:r>
            <a:r>
              <a:rPr lang="zh-CN" altLang="en-US" sz="24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不可拦截</a:t>
            </a:r>
            <a:r>
              <a:rPr lang="zh-CN" altLang="en-US" sz="24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4400" b="1" dirty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100%</a:t>
            </a:r>
            <a:r>
              <a:rPr lang="zh-CN" altLang="en-US" sz="44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到达率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450977" y="4094736"/>
            <a:ext cx="6279776" cy="1418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无孔不入地渗透用户碎片化时间，合理、及时，高效传递品牌信息，实现营销价值最大化，为广告主盈利奠定基础。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4211"/>
            <a:ext cx="3872753" cy="5385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0977" y="2141526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广告彩铃</a:t>
            </a:r>
            <a:r>
              <a:rPr lang="en-US" altLang="zh-CN" sz="32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9999"/>
                </a:solidFill>
                <a:latin typeface="微软雅黑" pitchFamily="34" charset="-122"/>
                <a:ea typeface="微软雅黑" pitchFamily="34" charset="-122"/>
              </a:rPr>
              <a:t>听到即收到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58183" y="393699"/>
            <a:ext cx="476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具备</a:t>
            </a:r>
            <a:r>
              <a:rPr lang="en-US" altLang="zh-CN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干扰的传播优势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0"/>
            <a:ext cx="61542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349" y="2527175"/>
            <a:ext cx="61318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电话接通前</a:t>
            </a:r>
            <a:endParaRPr lang="en-US" altLang="zh-CN" sz="3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注意力高度集中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利于形成更深刻的品牌记忆</a:t>
            </a:r>
            <a:endParaRPr lang="zh-CN" altLang="en-US" sz="3200" b="1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6" name="矩形 5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具备无缝覆盖的媒介优势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5" y="1521478"/>
            <a:ext cx="6457950" cy="435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5953" y="2267326"/>
            <a:ext cx="52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12.9</a:t>
            </a:r>
            <a:r>
              <a:rPr lang="zh-CN" altLang="en-US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亿手机用户手机用户都是广告受众体</a:t>
            </a:r>
            <a:endParaRPr lang="zh-CN" altLang="en-US" sz="20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5953" y="3400982"/>
            <a:ext cx="474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r>
              <a:rPr lang="zh-CN" altLang="en-US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亿彩铃用户都是传播媒介</a:t>
            </a:r>
            <a:endParaRPr lang="zh-CN" altLang="en-US" sz="20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5953" y="4575589"/>
            <a:ext cx="474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每一个人都是你的广告自媒体</a:t>
            </a:r>
            <a:endParaRPr lang="zh-CN" altLang="en-US" sz="20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具备</a:t>
            </a:r>
            <a:r>
              <a:rPr lang="zh-CN" altLang="en-US" sz="36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精</a:t>
            </a:r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准监测优势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566" y="4957883"/>
            <a:ext cx="946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传统媒体投放监测短板正是广告彩铃强项：精准投放、便捷监测，数据真实可靠</a:t>
            </a:r>
            <a:endParaRPr lang="zh-CN" altLang="en-US" sz="20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87" y="2383546"/>
            <a:ext cx="1189793" cy="197740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3336" y="2383545"/>
            <a:ext cx="1095375" cy="638175"/>
            <a:chOff x="816895" y="2383546"/>
            <a:chExt cx="1095375" cy="6381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95" y="2383546"/>
              <a:ext cx="1095375" cy="6381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1631" y="2418273"/>
              <a:ext cx="930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投放数据太假</a:t>
              </a:r>
              <a:endParaRPr lang="zh-CN" altLang="en-US" sz="12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53527" y="3157912"/>
            <a:ext cx="1220868" cy="695380"/>
            <a:chOff x="3102063" y="3112261"/>
            <a:chExt cx="1220868" cy="6953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2063" y="3112261"/>
              <a:ext cx="1220868" cy="6953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00955" y="3275580"/>
              <a:ext cx="1021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专业调研机构太贵</a:t>
              </a:r>
              <a:endParaRPr lang="zh-CN" altLang="en-US" sz="1200" dirty="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2" y="2970079"/>
            <a:ext cx="2150432" cy="8832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75" y="2476655"/>
            <a:ext cx="1478616" cy="1871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29" y="2246166"/>
            <a:ext cx="2772335" cy="21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476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收入囊中的</a:t>
            </a:r>
            <a:r>
              <a:rPr lang="en-US" altLang="zh-CN" sz="36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85</a:t>
            </a:r>
            <a:r>
              <a:rPr lang="zh-CN" altLang="en-US" sz="36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en-US" altLang="zh-CN" sz="36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36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后</a:t>
            </a:r>
          </a:p>
        </p:txBody>
      </p:sp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709613" y="1349375"/>
            <a:ext cx="10279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400" b="1" dirty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男女相当；学生和白领为主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235200" y="2189163"/>
            <a:ext cx="7227888" cy="666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广告彩铃的用户主要集中在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20-29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岁年轻人，男性为主，从事行业多为学生和白领，是品牌争抢的极具价值消费人群！</a:t>
            </a:r>
          </a:p>
        </p:txBody>
      </p:sp>
      <p:sp>
        <p:nvSpPr>
          <p:cNvPr id="87" name="矩形 86"/>
          <p:cNvSpPr/>
          <p:nvPr/>
        </p:nvSpPr>
        <p:spPr bwMode="auto">
          <a:xfrm>
            <a:off x="195263" y="3041650"/>
            <a:ext cx="3748087" cy="3527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矩形 87"/>
          <p:cNvSpPr/>
          <p:nvPr/>
        </p:nvSpPr>
        <p:spPr bwMode="auto">
          <a:xfrm>
            <a:off x="4054475" y="3041650"/>
            <a:ext cx="4359275" cy="3527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5368" name="组合 14345"/>
          <p:cNvGrpSpPr>
            <a:grpSpLocks/>
          </p:cNvGrpSpPr>
          <p:nvPr/>
        </p:nvGrpSpPr>
        <p:grpSpPr bwMode="auto">
          <a:xfrm>
            <a:off x="8666163" y="3906838"/>
            <a:ext cx="3341687" cy="2549525"/>
            <a:chOff x="8954081" y="3162279"/>
            <a:chExt cx="3341573" cy="2549791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8954081" y="3162279"/>
              <a:ext cx="0" cy="229258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14343"/>
            <p:cNvSpPr/>
            <p:nvPr/>
          </p:nvSpPr>
          <p:spPr>
            <a:xfrm>
              <a:off x="8957256" y="4988094"/>
              <a:ext cx="2298622" cy="323884"/>
            </a:xfrm>
            <a:prstGeom prst="rect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8957256" y="4475278"/>
              <a:ext cx="1671580" cy="3175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954081" y="3638579"/>
              <a:ext cx="541319" cy="3365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8954081" y="3228961"/>
              <a:ext cx="1200109" cy="338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8954081" y="4076774"/>
              <a:ext cx="869920" cy="2968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414" name="文本框 14344"/>
            <p:cNvSpPr txBox="1">
              <a:spLocks noChangeArrowheads="1"/>
            </p:cNvSpPr>
            <p:nvPr/>
          </p:nvSpPr>
          <p:spPr bwMode="auto">
            <a:xfrm>
              <a:off x="9507799" y="5373526"/>
              <a:ext cx="2486060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FFD03C"/>
                  </a:solidFill>
                  <a:latin typeface="微软雅黑" pitchFamily="34" charset="-122"/>
                  <a:ea typeface="微软雅黑" pitchFamily="34" charset="-122"/>
                </a:rPr>
                <a:t>企业白领</a:t>
              </a:r>
              <a:r>
                <a:rPr lang="en-US" altLang="zh-CN" sz="1600" b="1">
                  <a:solidFill>
                    <a:srgbClr val="FFD03C"/>
                  </a:solidFill>
                  <a:latin typeface="微软雅黑" pitchFamily="34" charset="-122"/>
                  <a:ea typeface="微软雅黑" pitchFamily="34" charset="-122"/>
                </a:rPr>
                <a:t>32%</a:t>
              </a:r>
              <a:endParaRPr lang="zh-CN" altLang="en-US" sz="1600" b="1">
                <a:solidFill>
                  <a:srgbClr val="FFD03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0638361" y="4424473"/>
              <a:ext cx="1484262" cy="33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在校学生</a:t>
              </a:r>
              <a:r>
                <a:rPr lang="en-US" altLang="zh-CN" sz="16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6" name="文本框 79"/>
            <p:cNvSpPr txBox="1">
              <a:spLocks noChangeArrowheads="1"/>
            </p:cNvSpPr>
            <p:nvPr/>
          </p:nvSpPr>
          <p:spPr bwMode="auto">
            <a:xfrm>
              <a:off x="9824532" y="3984974"/>
              <a:ext cx="2471122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服务业从业人员</a:t>
              </a:r>
              <a:r>
                <a:rPr lang="en-US" altLang="zh-CN" sz="1600" b="1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13%</a:t>
              </a:r>
              <a:endParaRPr lang="zh-CN" altLang="en-US" sz="1600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17" name="文本框 80"/>
            <p:cNvSpPr txBox="1">
              <a:spLocks noChangeArrowheads="1"/>
            </p:cNvSpPr>
            <p:nvPr/>
          </p:nvSpPr>
          <p:spPr bwMode="auto">
            <a:xfrm>
              <a:off x="9645261" y="3622304"/>
              <a:ext cx="1968951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自由职业者</a:t>
              </a:r>
              <a:r>
                <a:rPr lang="en-US" altLang="zh-CN" sz="1600" b="1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7%</a:t>
              </a:r>
              <a:endParaRPr lang="zh-CN" altLang="en-US" sz="16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0154190" y="3221022"/>
              <a:ext cx="1968433" cy="33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23%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矩形 84"/>
          <p:cNvSpPr/>
          <p:nvPr/>
        </p:nvSpPr>
        <p:spPr bwMode="auto">
          <a:xfrm>
            <a:off x="8499475" y="3041650"/>
            <a:ext cx="3422650" cy="3527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5370" name="组合 8"/>
          <p:cNvGrpSpPr>
            <a:grpSpLocks/>
          </p:cNvGrpSpPr>
          <p:nvPr/>
        </p:nvGrpSpPr>
        <p:grpSpPr bwMode="auto">
          <a:xfrm>
            <a:off x="4160838" y="3138488"/>
            <a:ext cx="4329112" cy="3513137"/>
            <a:chOff x="4160107" y="3138488"/>
            <a:chExt cx="4330317" cy="3513481"/>
          </a:xfrm>
        </p:grpSpPr>
        <p:grpSp>
          <p:nvGrpSpPr>
            <p:cNvPr id="15383" name="组合 40"/>
            <p:cNvGrpSpPr>
              <a:grpSpLocks/>
            </p:cNvGrpSpPr>
            <p:nvPr/>
          </p:nvGrpSpPr>
          <p:grpSpPr bwMode="auto">
            <a:xfrm>
              <a:off x="4160107" y="3538539"/>
              <a:ext cx="4148009" cy="2612928"/>
              <a:chOff x="4690954" y="3323495"/>
              <a:chExt cx="4147868" cy="261285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592874" y="3348935"/>
                <a:ext cx="2410414" cy="2413167"/>
              </a:xfrm>
              <a:prstGeom prst="ellipse">
                <a:avLst/>
              </a:prstGeom>
              <a:solidFill>
                <a:srgbClr val="FFD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饼形 26"/>
              <p:cNvSpPr/>
              <p:nvPr/>
            </p:nvSpPr>
            <p:spPr>
              <a:xfrm>
                <a:off x="5592874" y="3348935"/>
                <a:ext cx="2410414" cy="2413167"/>
              </a:xfrm>
              <a:prstGeom prst="pie">
                <a:avLst>
                  <a:gd name="adj1" fmla="val 905096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 rot="14346996">
                <a:off x="5566886" y="3324115"/>
                <a:ext cx="2411579" cy="2410414"/>
              </a:xfrm>
              <a:prstGeom prst="pie">
                <a:avLst>
                  <a:gd name="adj1" fmla="val 13470208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饼形 34"/>
              <p:cNvSpPr/>
              <p:nvPr/>
            </p:nvSpPr>
            <p:spPr>
              <a:xfrm rot="9137513">
                <a:off x="5592874" y="3348935"/>
                <a:ext cx="2410414" cy="2413167"/>
              </a:xfrm>
              <a:prstGeom prst="pie">
                <a:avLst>
                  <a:gd name="adj1" fmla="val 7106578"/>
                  <a:gd name="adj2" fmla="val 1530350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饼形 45"/>
              <p:cNvSpPr/>
              <p:nvPr/>
            </p:nvSpPr>
            <p:spPr>
              <a:xfrm rot="9239754">
                <a:off x="5576995" y="3348935"/>
                <a:ext cx="2410414" cy="2413167"/>
              </a:xfrm>
              <a:prstGeom prst="pie">
                <a:avLst>
                  <a:gd name="adj1" fmla="val 15086292"/>
                  <a:gd name="adj2" fmla="val 15436046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967616" y="3737899"/>
                <a:ext cx="1681573" cy="1682867"/>
              </a:xfrm>
              <a:prstGeom prst="ellipse">
                <a:avLst/>
              </a:prstGeom>
              <a:solidFill>
                <a:srgbClr val="464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" name="KSO_Shape"/>
              <p:cNvSpPr>
                <a:spLocks/>
              </p:cNvSpPr>
              <p:nvPr/>
            </p:nvSpPr>
            <p:spPr bwMode="auto">
              <a:xfrm>
                <a:off x="6517025" y="4150677"/>
                <a:ext cx="550997" cy="708074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03" name="文本框 48"/>
              <p:cNvSpPr txBox="1">
                <a:spLocks noChangeArrowheads="1"/>
              </p:cNvSpPr>
              <p:nvPr/>
            </p:nvSpPr>
            <p:spPr bwMode="auto">
              <a:xfrm>
                <a:off x="5200386" y="5463309"/>
                <a:ext cx="1012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6%</a:t>
                </a:r>
                <a:endParaRPr lang="zh-CN" altLang="en-US" b="1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404" name="文本框 49"/>
              <p:cNvSpPr txBox="1">
                <a:spLocks noChangeArrowheads="1"/>
              </p:cNvSpPr>
              <p:nvPr/>
            </p:nvSpPr>
            <p:spPr bwMode="auto">
              <a:xfrm>
                <a:off x="4690954" y="3974945"/>
                <a:ext cx="1012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accent2"/>
                    </a:solidFill>
                    <a:latin typeface="微软雅黑" pitchFamily="34" charset="-122"/>
                    <a:ea typeface="微软雅黑" pitchFamily="34" charset="-122"/>
                  </a:rPr>
                  <a:t>33%</a:t>
                </a:r>
                <a:endParaRPr lang="zh-CN" altLang="en-US" b="1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7827032" y="4088761"/>
                <a:ext cx="1011485" cy="3699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51%</a:t>
                </a:r>
                <a:endPara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445939" y="5212789"/>
                <a:ext cx="1009897" cy="3699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3%</a:t>
                </a:r>
                <a:endParaRPr lang="zh-CN" altLang="en-US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07" name="文本框 52"/>
              <p:cNvSpPr txBox="1">
                <a:spLocks noChangeArrowheads="1"/>
              </p:cNvSpPr>
              <p:nvPr/>
            </p:nvSpPr>
            <p:spPr bwMode="auto">
              <a:xfrm>
                <a:off x="7046422" y="5567016"/>
                <a:ext cx="1012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FFD03C"/>
                    </a:solidFill>
                    <a:latin typeface="微软雅黑" pitchFamily="34" charset="-122"/>
                    <a:ea typeface="微软雅黑" pitchFamily="34" charset="-122"/>
                  </a:rPr>
                  <a:t>7%</a:t>
                </a:r>
                <a:endParaRPr lang="zh-CN" altLang="en-US" b="1">
                  <a:solidFill>
                    <a:srgbClr val="FFD03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 bwMode="auto">
            <a:xfrm>
              <a:off x="5757577" y="3138488"/>
              <a:ext cx="1011518" cy="369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</a:t>
              </a:r>
            </a:p>
          </p:txBody>
        </p:sp>
        <p:grpSp>
          <p:nvGrpSpPr>
            <p:cNvPr id="15385" name="组合 6"/>
            <p:cNvGrpSpPr>
              <a:grpSpLocks/>
            </p:cNvGrpSpPr>
            <p:nvPr/>
          </p:nvGrpSpPr>
          <p:grpSpPr bwMode="auto">
            <a:xfrm>
              <a:off x="4430879" y="6094046"/>
              <a:ext cx="4059545" cy="557923"/>
              <a:chOff x="4005263" y="5991234"/>
              <a:chExt cx="4791962" cy="658582"/>
            </a:xfrm>
          </p:grpSpPr>
          <p:sp>
            <p:nvSpPr>
              <p:cNvPr id="90" name="矩形 89"/>
              <p:cNvSpPr/>
              <p:nvPr/>
            </p:nvSpPr>
            <p:spPr bwMode="auto">
              <a:xfrm>
                <a:off x="4300453" y="6003253"/>
                <a:ext cx="393632" cy="29423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5209554" y="6012623"/>
                <a:ext cx="393632" cy="2942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6120530" y="5992008"/>
                <a:ext cx="393632" cy="2942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6935911" y="6008875"/>
                <a:ext cx="395505" cy="296107"/>
              </a:xfrm>
              <a:prstGeom prst="rect">
                <a:avLst/>
              </a:prstGeom>
              <a:solidFill>
                <a:srgbClr val="FFD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7807523" y="6008875"/>
                <a:ext cx="393632" cy="2961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" name="文本框 94"/>
              <p:cNvSpPr txBox="1"/>
              <p:nvPr/>
            </p:nvSpPr>
            <p:spPr bwMode="auto">
              <a:xfrm>
                <a:off x="4006166" y="6269375"/>
                <a:ext cx="1014071" cy="307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25-29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</a:t>
                </a:r>
              </a:p>
            </p:txBody>
          </p:sp>
          <p:sp>
            <p:nvSpPr>
              <p:cNvPr id="96" name="文本框 95"/>
              <p:cNvSpPr txBox="1"/>
              <p:nvPr/>
            </p:nvSpPr>
            <p:spPr bwMode="auto">
              <a:xfrm>
                <a:off x="4954631" y="6286241"/>
                <a:ext cx="1014071" cy="3092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20-24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</a:t>
                </a:r>
              </a:p>
            </p:txBody>
          </p:sp>
          <p:sp>
            <p:nvSpPr>
              <p:cNvPr id="97" name="文本框 96"/>
              <p:cNvSpPr txBox="1"/>
              <p:nvPr/>
            </p:nvSpPr>
            <p:spPr bwMode="auto">
              <a:xfrm>
                <a:off x="5839365" y="6274997"/>
                <a:ext cx="1014071" cy="307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15-19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 bwMode="auto">
              <a:xfrm>
                <a:off x="6748467" y="6256256"/>
                <a:ext cx="1014069" cy="307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30-34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</a:t>
                </a:r>
              </a:p>
            </p:txBody>
          </p:sp>
          <p:sp>
            <p:nvSpPr>
              <p:cNvPr id="99" name="文本框 98"/>
              <p:cNvSpPr txBox="1"/>
              <p:nvPr/>
            </p:nvSpPr>
            <p:spPr bwMode="auto">
              <a:xfrm>
                <a:off x="7567595" y="6286241"/>
                <a:ext cx="1229630" cy="363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35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岁以上</a:t>
                </a:r>
              </a:p>
            </p:txBody>
          </p:sp>
        </p:grpSp>
      </p:grpSp>
      <p:grpSp>
        <p:nvGrpSpPr>
          <p:cNvPr id="15371" name="组合 9"/>
          <p:cNvGrpSpPr>
            <a:grpSpLocks/>
          </p:cNvGrpSpPr>
          <p:nvPr/>
        </p:nvGrpSpPr>
        <p:grpSpPr bwMode="auto">
          <a:xfrm>
            <a:off x="112713" y="3157538"/>
            <a:ext cx="3749675" cy="3225800"/>
            <a:chOff x="112779" y="3157456"/>
            <a:chExt cx="3748954" cy="3225966"/>
          </a:xfrm>
        </p:grpSpPr>
        <p:grpSp>
          <p:nvGrpSpPr>
            <p:cNvPr id="15373" name="组合 14"/>
            <p:cNvGrpSpPr>
              <a:grpSpLocks/>
            </p:cNvGrpSpPr>
            <p:nvPr/>
          </p:nvGrpSpPr>
          <p:grpSpPr bwMode="auto">
            <a:xfrm>
              <a:off x="112779" y="3905301"/>
              <a:ext cx="3748954" cy="2478121"/>
              <a:chOff x="1362595" y="3348912"/>
              <a:chExt cx="3748828" cy="2478048"/>
            </a:xfrm>
          </p:grpSpPr>
          <p:grpSp>
            <p:nvGrpSpPr>
              <p:cNvPr id="15375" name="组合 8"/>
              <p:cNvGrpSpPr>
                <a:grpSpLocks/>
              </p:cNvGrpSpPr>
              <p:nvPr/>
            </p:nvGrpSpPr>
            <p:grpSpPr bwMode="auto">
              <a:xfrm>
                <a:off x="2235201" y="3348912"/>
                <a:ext cx="2412125" cy="2412122"/>
                <a:chOff x="5520969" y="3463131"/>
                <a:chExt cx="2412124" cy="2412124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521291" y="3463036"/>
                  <a:ext cx="2418802" cy="2411469"/>
                </a:xfrm>
                <a:prstGeom prst="ellipse">
                  <a:avLst/>
                </a:prstGeom>
                <a:solidFill>
                  <a:srgbClr val="FFD0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" name="饼形 5"/>
                <p:cNvSpPr/>
                <p:nvPr/>
              </p:nvSpPr>
              <p:spPr>
                <a:xfrm>
                  <a:off x="5521291" y="3463036"/>
                  <a:ext cx="2418802" cy="2411469"/>
                </a:xfrm>
                <a:prstGeom prst="pie">
                  <a:avLst>
                    <a:gd name="adj1" fmla="val 7106578"/>
                    <a:gd name="adj2" fmla="val 1620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380" name="组合 15"/>
                <p:cNvGrpSpPr>
                  <a:grpSpLocks/>
                </p:cNvGrpSpPr>
                <p:nvPr/>
              </p:nvGrpSpPr>
              <p:grpSpPr bwMode="auto">
                <a:xfrm>
                  <a:off x="5885218" y="3827380"/>
                  <a:ext cx="1683625" cy="1683625"/>
                  <a:chOff x="2684818" y="3827380"/>
                  <a:chExt cx="1683625" cy="1683625"/>
                </a:xfrm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2700218" y="3818644"/>
                    <a:ext cx="1668086" cy="1692314"/>
                  </a:xfrm>
                  <a:prstGeom prst="ellipse">
                    <a:avLst/>
                  </a:prstGeom>
                  <a:solidFill>
                    <a:srgbClr val="4646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382" name="KSO_Shape"/>
                  <p:cNvSpPr>
                    <a:spLocks/>
                  </p:cNvSpPr>
                  <p:nvPr/>
                </p:nvSpPr>
                <p:spPr bwMode="auto">
                  <a:xfrm>
                    <a:off x="3134463" y="4374413"/>
                    <a:ext cx="784334" cy="589558"/>
                  </a:xfrm>
                  <a:custGeom>
                    <a:avLst/>
                    <a:gdLst>
                      <a:gd name="T0" fmla="*/ 2147483647 w 108"/>
                      <a:gd name="T1" fmla="*/ 2147483647 h 81"/>
                      <a:gd name="T2" fmla="*/ 2147483647 w 108"/>
                      <a:gd name="T3" fmla="*/ 2147483647 h 81"/>
                      <a:gd name="T4" fmla="*/ 2147483647 w 108"/>
                      <a:gd name="T5" fmla="*/ 2147483647 h 81"/>
                      <a:gd name="T6" fmla="*/ 2147483647 w 108"/>
                      <a:gd name="T7" fmla="*/ 2147483647 h 81"/>
                      <a:gd name="T8" fmla="*/ 2147483647 w 108"/>
                      <a:gd name="T9" fmla="*/ 2147483647 h 81"/>
                      <a:gd name="T10" fmla="*/ 2147483647 w 108"/>
                      <a:gd name="T11" fmla="*/ 2147483647 h 81"/>
                      <a:gd name="T12" fmla="*/ 2147483647 w 108"/>
                      <a:gd name="T13" fmla="*/ 2147483647 h 81"/>
                      <a:gd name="T14" fmla="*/ 2147483647 w 108"/>
                      <a:gd name="T15" fmla="*/ 2147483647 h 81"/>
                      <a:gd name="T16" fmla="*/ 2147483647 w 108"/>
                      <a:gd name="T17" fmla="*/ 2147483647 h 81"/>
                      <a:gd name="T18" fmla="*/ 2147483647 w 108"/>
                      <a:gd name="T19" fmla="*/ 2147483647 h 81"/>
                      <a:gd name="T20" fmla="*/ 2147483647 w 108"/>
                      <a:gd name="T21" fmla="*/ 2147483647 h 81"/>
                      <a:gd name="T22" fmla="*/ 2147483647 w 108"/>
                      <a:gd name="T23" fmla="*/ 2147483647 h 81"/>
                      <a:gd name="T24" fmla="*/ 2147483647 w 108"/>
                      <a:gd name="T25" fmla="*/ 2147483647 h 81"/>
                      <a:gd name="T26" fmla="*/ 2147483647 w 108"/>
                      <a:gd name="T27" fmla="*/ 2147483647 h 81"/>
                      <a:gd name="T28" fmla="*/ 2147483647 w 108"/>
                      <a:gd name="T29" fmla="*/ 2147483647 h 81"/>
                      <a:gd name="T30" fmla="*/ 0 w 108"/>
                      <a:gd name="T31" fmla="*/ 2147483647 h 81"/>
                      <a:gd name="T32" fmla="*/ 2147483647 w 108"/>
                      <a:gd name="T33" fmla="*/ 2147483647 h 81"/>
                      <a:gd name="T34" fmla="*/ 2147483647 w 108"/>
                      <a:gd name="T35" fmla="*/ 2147483647 h 81"/>
                      <a:gd name="T36" fmla="*/ 2147483647 w 108"/>
                      <a:gd name="T37" fmla="*/ 2147483647 h 81"/>
                      <a:gd name="T38" fmla="*/ 2147483647 w 108"/>
                      <a:gd name="T39" fmla="*/ 2147483647 h 81"/>
                      <a:gd name="T40" fmla="*/ 2147483647 w 108"/>
                      <a:gd name="T41" fmla="*/ 2147483647 h 81"/>
                      <a:gd name="T42" fmla="*/ 2147483647 w 108"/>
                      <a:gd name="T43" fmla="*/ 2147483647 h 81"/>
                      <a:gd name="T44" fmla="*/ 2147483647 w 108"/>
                      <a:gd name="T45" fmla="*/ 2147483647 h 81"/>
                      <a:gd name="T46" fmla="*/ 2147483647 w 108"/>
                      <a:gd name="T47" fmla="*/ 2147483647 h 81"/>
                      <a:gd name="T48" fmla="*/ 2147483647 w 108"/>
                      <a:gd name="T49" fmla="*/ 2147483647 h 81"/>
                      <a:gd name="T50" fmla="*/ 2147483647 w 108"/>
                      <a:gd name="T51" fmla="*/ 2147483647 h 81"/>
                      <a:gd name="T52" fmla="*/ 2147483647 w 108"/>
                      <a:gd name="T53" fmla="*/ 2147483647 h 81"/>
                      <a:gd name="T54" fmla="*/ 2147483647 w 108"/>
                      <a:gd name="T55" fmla="*/ 2147483647 h 81"/>
                      <a:gd name="T56" fmla="*/ 2147483647 w 108"/>
                      <a:gd name="T57" fmla="*/ 2147483647 h 81"/>
                      <a:gd name="T58" fmla="*/ 2147483647 w 108"/>
                      <a:gd name="T59" fmla="*/ 2147483647 h 81"/>
                      <a:gd name="T60" fmla="*/ 2147483647 w 108"/>
                      <a:gd name="T61" fmla="*/ 2147483647 h 81"/>
                      <a:gd name="T62" fmla="*/ 2147483647 w 108"/>
                      <a:gd name="T63" fmla="*/ 2147483647 h 81"/>
                      <a:gd name="T64" fmla="*/ 2147483647 w 108"/>
                      <a:gd name="T65" fmla="*/ 2147483647 h 81"/>
                      <a:gd name="T66" fmla="*/ 2147483647 w 108"/>
                      <a:gd name="T67" fmla="*/ 2147483647 h 81"/>
                      <a:gd name="T68" fmla="*/ 2147483647 w 108"/>
                      <a:gd name="T69" fmla="*/ 2147483647 h 81"/>
                      <a:gd name="T70" fmla="*/ 2147483647 w 108"/>
                      <a:gd name="T71" fmla="*/ 2147483647 h 81"/>
                      <a:gd name="T72" fmla="*/ 2147483647 w 108"/>
                      <a:gd name="T73" fmla="*/ 2147483647 h 81"/>
                      <a:gd name="T74" fmla="*/ 2147483647 w 108"/>
                      <a:gd name="T75" fmla="*/ 2147483647 h 8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08"/>
                      <a:gd name="T115" fmla="*/ 0 h 81"/>
                      <a:gd name="T116" fmla="*/ 108 w 108"/>
                      <a:gd name="T117" fmla="*/ 81 h 8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08" h="81">
                        <a:moveTo>
                          <a:pt x="3" y="54"/>
                        </a:moveTo>
                        <a:cubicBezTo>
                          <a:pt x="9" y="51"/>
                          <a:pt x="15" y="49"/>
                          <a:pt x="21" y="47"/>
                        </a:cubicBezTo>
                        <a:cubicBezTo>
                          <a:pt x="23" y="45"/>
                          <a:pt x="24" y="44"/>
                          <a:pt x="26" y="43"/>
                        </a:cubicBezTo>
                        <a:cubicBezTo>
                          <a:pt x="35" y="62"/>
                          <a:pt x="35" y="62"/>
                          <a:pt x="35" y="62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5" y="44"/>
                          <a:pt x="46" y="46"/>
                          <a:pt x="48" y="47"/>
                        </a:cubicBezTo>
                        <a:cubicBezTo>
                          <a:pt x="60" y="51"/>
                          <a:pt x="60" y="51"/>
                          <a:pt x="60" y="51"/>
                        </a:cubicBezTo>
                        <a:cubicBezTo>
                          <a:pt x="60" y="51"/>
                          <a:pt x="61" y="50"/>
                          <a:pt x="61" y="50"/>
                        </a:cubicBezTo>
                        <a:cubicBezTo>
                          <a:pt x="65" y="48"/>
                          <a:pt x="69" y="47"/>
                          <a:pt x="72" y="46"/>
                        </a:cubicBezTo>
                        <a:cubicBezTo>
                          <a:pt x="75" y="52"/>
                          <a:pt x="79" y="57"/>
                          <a:pt x="84" y="60"/>
                        </a:cubicBezTo>
                        <a:cubicBezTo>
                          <a:pt x="89" y="57"/>
                          <a:pt x="93" y="52"/>
                          <a:pt x="96" y="46"/>
                        </a:cubicBezTo>
                        <a:cubicBezTo>
                          <a:pt x="99" y="47"/>
                          <a:pt x="102" y="48"/>
                          <a:pt x="105" y="48"/>
                        </a:cubicBezTo>
                        <a:cubicBezTo>
                          <a:pt x="108" y="53"/>
                          <a:pt x="108" y="64"/>
                          <a:pt x="108" y="71"/>
                        </a:cubicBezTo>
                        <a:cubicBezTo>
                          <a:pt x="70" y="71"/>
                          <a:pt x="70" y="71"/>
                          <a:pt x="70" y="71"/>
                        </a:cubicBezTo>
                        <a:cubicBezTo>
                          <a:pt x="70" y="74"/>
                          <a:pt x="70" y="77"/>
                          <a:pt x="70" y="81"/>
                        </a:cubicBezTo>
                        <a:cubicBezTo>
                          <a:pt x="47" y="81"/>
                          <a:pt x="24" y="81"/>
                          <a:pt x="0" y="81"/>
                        </a:cubicBezTo>
                        <a:cubicBezTo>
                          <a:pt x="0" y="68"/>
                          <a:pt x="1" y="58"/>
                          <a:pt x="3" y="54"/>
                        </a:cubicBezTo>
                        <a:close/>
                        <a:moveTo>
                          <a:pt x="74" y="26"/>
                        </a:moveTo>
                        <a:cubicBezTo>
                          <a:pt x="79" y="27"/>
                          <a:pt x="89" y="26"/>
                          <a:pt x="94" y="24"/>
                        </a:cubicBezTo>
                        <a:cubicBezTo>
                          <a:pt x="94" y="27"/>
                          <a:pt x="94" y="32"/>
                          <a:pt x="92" y="37"/>
                        </a:cubicBezTo>
                        <a:cubicBezTo>
                          <a:pt x="91" y="39"/>
                          <a:pt x="90" y="40"/>
                          <a:pt x="89" y="41"/>
                        </a:cubicBezTo>
                        <a:cubicBezTo>
                          <a:pt x="99" y="42"/>
                          <a:pt x="99" y="42"/>
                          <a:pt x="99" y="42"/>
                        </a:cubicBezTo>
                        <a:cubicBezTo>
                          <a:pt x="99" y="42"/>
                          <a:pt x="98" y="33"/>
                          <a:pt x="98" y="31"/>
                        </a:cubicBezTo>
                        <a:cubicBezTo>
                          <a:pt x="102" y="2"/>
                          <a:pt x="65" y="2"/>
                          <a:pt x="69" y="31"/>
                        </a:cubicBezTo>
                        <a:cubicBezTo>
                          <a:pt x="69" y="33"/>
                          <a:pt x="68" y="42"/>
                          <a:pt x="68" y="42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77" y="40"/>
                          <a:pt x="76" y="39"/>
                          <a:pt x="75" y="37"/>
                        </a:cubicBezTo>
                        <a:cubicBezTo>
                          <a:pt x="74" y="33"/>
                          <a:pt x="73" y="29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lose/>
                        <a:moveTo>
                          <a:pt x="22" y="30"/>
                        </a:moveTo>
                        <a:cubicBezTo>
                          <a:pt x="21" y="25"/>
                          <a:pt x="21" y="21"/>
                          <a:pt x="23" y="15"/>
                        </a:cubicBezTo>
                        <a:cubicBezTo>
                          <a:pt x="29" y="11"/>
                          <a:pt x="37" y="17"/>
                          <a:pt x="47" y="15"/>
                        </a:cubicBezTo>
                        <a:cubicBezTo>
                          <a:pt x="48" y="20"/>
                          <a:pt x="48" y="24"/>
                          <a:pt x="48" y="31"/>
                        </a:cubicBezTo>
                        <a:cubicBezTo>
                          <a:pt x="48" y="31"/>
                          <a:pt x="52" y="27"/>
                          <a:pt x="52" y="25"/>
                        </a:cubicBezTo>
                        <a:cubicBezTo>
                          <a:pt x="53" y="22"/>
                          <a:pt x="52" y="10"/>
                          <a:pt x="50" y="8"/>
                        </a:cubicBezTo>
                        <a:cubicBezTo>
                          <a:pt x="45" y="0"/>
                          <a:pt x="26" y="0"/>
                          <a:pt x="20" y="6"/>
                        </a:cubicBezTo>
                        <a:cubicBezTo>
                          <a:pt x="18" y="8"/>
                          <a:pt x="16" y="25"/>
                          <a:pt x="18" y="27"/>
                        </a:cubicBezTo>
                        <a:cubicBezTo>
                          <a:pt x="20" y="29"/>
                          <a:pt x="22" y="30"/>
                          <a:pt x="22" y="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376" name="文本框 9"/>
              <p:cNvSpPr txBox="1">
                <a:spLocks noChangeArrowheads="1"/>
              </p:cNvSpPr>
              <p:nvPr/>
            </p:nvSpPr>
            <p:spPr bwMode="auto">
              <a:xfrm>
                <a:off x="1362595" y="3890862"/>
                <a:ext cx="1012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41%</a:t>
                </a:r>
                <a:r>
                  <a:rPr lang="zh-CN" altLang="en-US" b="1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女</a:t>
                </a:r>
              </a:p>
            </p:txBody>
          </p:sp>
          <p:sp>
            <p:nvSpPr>
              <p:cNvPr id="15377" name="文本框 20"/>
              <p:cNvSpPr txBox="1">
                <a:spLocks noChangeArrowheads="1"/>
              </p:cNvSpPr>
              <p:nvPr/>
            </p:nvSpPr>
            <p:spPr bwMode="auto">
              <a:xfrm>
                <a:off x="4099392" y="5457628"/>
                <a:ext cx="1012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FFD03C"/>
                    </a:solidFill>
                    <a:latin typeface="微软雅黑" pitchFamily="34" charset="-122"/>
                    <a:ea typeface="微软雅黑" pitchFamily="34" charset="-122"/>
                  </a:rPr>
                  <a:t>59%</a:t>
                </a:r>
                <a:r>
                  <a:rPr lang="zh-CN" altLang="en-US" b="1">
                    <a:solidFill>
                      <a:srgbClr val="FFD03C"/>
                    </a:solidFill>
                    <a:latin typeface="微软雅黑" pitchFamily="34" charset="-122"/>
                    <a:ea typeface="微软雅黑" pitchFamily="34" charset="-122"/>
                  </a:rPr>
                  <a:t>男</a:t>
                </a:r>
              </a:p>
            </p:txBody>
          </p:sp>
        </p:grpSp>
        <p:sp>
          <p:nvSpPr>
            <p:cNvPr id="100" name="文本框 99"/>
            <p:cNvSpPr txBox="1"/>
            <p:nvPr/>
          </p:nvSpPr>
          <p:spPr bwMode="auto">
            <a:xfrm>
              <a:off x="1658707" y="3157456"/>
              <a:ext cx="1011043" cy="369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性别</a:t>
              </a:r>
            </a:p>
          </p:txBody>
        </p:sp>
      </p:grpSp>
      <p:sp>
        <p:nvSpPr>
          <p:cNvPr id="101" name="文本框 100"/>
          <p:cNvSpPr txBox="1"/>
          <p:nvPr/>
        </p:nvSpPr>
        <p:spPr bwMode="auto">
          <a:xfrm>
            <a:off x="9955213" y="3138488"/>
            <a:ext cx="1012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0"/>
          <p:cNvGrpSpPr>
            <a:grpSpLocks/>
          </p:cNvGrpSpPr>
          <p:nvPr/>
        </p:nvGrpSpPr>
        <p:grpSpPr bwMode="auto">
          <a:xfrm>
            <a:off x="4543425" y="-3"/>
            <a:ext cx="3105150" cy="4786312"/>
            <a:chOff x="4543097" y="-629"/>
            <a:chExt cx="3105807" cy="4787499"/>
          </a:xfrm>
        </p:grpSpPr>
        <p:sp>
          <p:nvSpPr>
            <p:cNvPr id="2" name="椭圆 1"/>
            <p:cNvSpPr/>
            <p:nvPr/>
          </p:nvSpPr>
          <p:spPr>
            <a:xfrm>
              <a:off x="4543097" y="1102961"/>
              <a:ext cx="3105807" cy="3105920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72" name="文本框 2"/>
            <p:cNvSpPr txBox="1">
              <a:spLocks noChangeArrowheads="1"/>
            </p:cNvSpPr>
            <p:nvPr/>
          </p:nvSpPr>
          <p:spPr bwMode="auto">
            <a:xfrm rot="16200000">
              <a:off x="4093761" y="1461900"/>
              <a:ext cx="4787499" cy="18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altLang="zh-CN" sz="9600" b="1" dirty="0" smtClean="0">
                  <a:solidFill>
                    <a:srgbClr val="464646"/>
                  </a:solidFill>
                  <a:latin typeface="微软雅黑" pitchFamily="34" charset="-122"/>
                  <a:ea typeface="微软雅黑" pitchFamily="34" charset="-122"/>
                </a:rPr>
                <a:t>THRE</a:t>
              </a:r>
              <a:r>
                <a:rPr lang="en-US" altLang="zh-CN" sz="11500" b="1" dirty="0" smtClean="0">
                  <a:solidFill>
                    <a:srgbClr val="464646"/>
                  </a:solidFill>
                  <a:latin typeface="微软雅黑" pitchFamily="34" charset="-122"/>
                  <a:ea typeface="微软雅黑" pitchFamily="34" charset="-122"/>
                </a:rPr>
                <a:t>E</a:t>
              </a:r>
              <a:endParaRPr lang="zh-CN" altLang="en-US" sz="115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73" name="文本框 3"/>
            <p:cNvSpPr txBox="1">
              <a:spLocks noChangeArrowheads="1"/>
            </p:cNvSpPr>
            <p:nvPr/>
          </p:nvSpPr>
          <p:spPr bwMode="auto">
            <a:xfrm>
              <a:off x="4819421" y="1625182"/>
              <a:ext cx="1013389" cy="206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合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作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案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例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" name="KSO_Shape"/>
          <p:cNvSpPr/>
          <p:nvPr/>
        </p:nvSpPr>
        <p:spPr>
          <a:xfrm rot="5400000">
            <a:off x="3006725" y="4884738"/>
            <a:ext cx="692150" cy="704850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D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19550" y="4683125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19550" y="5627688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文本框 9"/>
          <p:cNvSpPr txBox="1">
            <a:spLocks noChangeArrowheads="1"/>
          </p:cNvSpPr>
          <p:nvPr/>
        </p:nvSpPr>
        <p:spPr bwMode="auto">
          <a:xfrm>
            <a:off x="4019551" y="4892675"/>
            <a:ext cx="473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分享我们的合作案例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7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龙拳小子投放案例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926995" y="6357893"/>
            <a:ext cx="21082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10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据来源：</a:t>
            </a:r>
            <a:r>
              <a:rPr lang="zh-CN" altLang="en-US" sz="1000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咪</a:t>
            </a:r>
            <a:r>
              <a:rPr lang="zh-CN" altLang="en-US" sz="10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咕音乐彩铃播放数据</a:t>
            </a:r>
            <a:endParaRPr lang="zh-CN" altLang="en-US" sz="1000" dirty="0">
              <a:solidFill>
                <a:srgbClr val="F13B89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6026150"/>
            <a:ext cx="571500" cy="571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67" y="6226175"/>
            <a:ext cx="2009775" cy="371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8542428" y="1973327"/>
            <a:ext cx="1655769" cy="2207163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 bwMode="auto">
          <a:xfrm>
            <a:off x="1791119" y="4046164"/>
            <a:ext cx="8977313" cy="180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24" tIns="55262" rIns="110524" bIns="55262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月上旬四川、河南、天津、湖南面向其默认彩铃用户投放了</a:t>
            </a:r>
            <a:r>
              <a:rPr lang="en-US" altLang="zh-CN" sz="1800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龙拳小子</a:t>
            </a:r>
            <a:r>
              <a:rPr lang="en-US" altLang="zh-CN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共计</a:t>
            </a:r>
            <a:r>
              <a:rPr lang="en-US" altLang="zh-CN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576.21</a:t>
            </a:r>
            <a:r>
              <a:rPr lang="zh-CN" altLang="en-US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万用户播放了该铃音，</a:t>
            </a:r>
            <a:r>
              <a:rPr lang="en-US" altLang="zh-CN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3815.55</a:t>
            </a:r>
            <a:r>
              <a:rPr lang="zh-CN" altLang="en-US" sz="18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万人收听了该铃音</a:t>
            </a:r>
            <a:endParaRPr lang="zh-CN" altLang="en-US" sz="1800" dirty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845317"/>
              </p:ext>
            </p:extLst>
          </p:nvPr>
        </p:nvGraphicFramePr>
        <p:xfrm>
          <a:off x="1303150" y="11906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标题 1"/>
          <p:cNvSpPr txBox="1">
            <a:spLocks/>
          </p:cNvSpPr>
          <p:nvPr/>
        </p:nvSpPr>
        <p:spPr bwMode="auto">
          <a:xfrm>
            <a:off x="1791119" y="5040732"/>
            <a:ext cx="89773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24" tIns="55262" rIns="110524" bIns="55262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广告曝光量：</a:t>
            </a:r>
            <a:r>
              <a:rPr lang="en-US" altLang="zh-CN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天、</a:t>
            </a:r>
            <a:r>
              <a:rPr lang="en-US" altLang="zh-CN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1.28</a:t>
            </a:r>
            <a:r>
              <a:rPr lang="zh-CN" altLang="en-US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亿次、</a:t>
            </a:r>
            <a:r>
              <a:rPr lang="en-US" altLang="zh-CN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21.29</a:t>
            </a:r>
            <a:r>
              <a:rPr lang="zh-CN" altLang="en-US" sz="2400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亿秒</a:t>
            </a:r>
            <a:endParaRPr lang="zh-CN" altLang="en-US" sz="1800" dirty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3941" y="702231"/>
            <a:ext cx="291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</a:t>
            </a:r>
            <a:r>
              <a:rPr lang="zh-CN" altLang="en-US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拳小子广告彩铃音频</a:t>
            </a:r>
            <a:r>
              <a:rPr lang="en-US" altLang="zh-CN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</a:p>
          <a:p>
            <a:r>
              <a:rPr lang="en-US" altLang="zh-CN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r>
              <a:rPr lang="zh-CN" altLang="en-US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</a:t>
            </a:r>
            <a:r>
              <a:rPr lang="en-US" altLang="zh-CN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龙拳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3807" y="550565"/>
            <a:ext cx="609600" cy="609600"/>
          </a:xfrm>
          <a:prstGeom prst="rect">
            <a:avLst/>
          </a:prstGeom>
        </p:spPr>
      </p:pic>
      <p:pic>
        <p:nvPicPr>
          <p:cNvPr id="6" name="龙拳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5060" y="1187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龙拳小子投放案例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926995" y="6357893"/>
            <a:ext cx="21082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100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据来源：</a:t>
            </a:r>
            <a:r>
              <a:rPr lang="zh-CN" altLang="en-US" sz="100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咪</a:t>
            </a:r>
            <a:r>
              <a:rPr lang="zh-CN" altLang="en-US" sz="100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咕音乐彩铃播放数据</a:t>
            </a:r>
            <a:endParaRPr lang="zh-CN" altLang="en-US" sz="1000">
              <a:solidFill>
                <a:srgbClr val="F13B89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6026150"/>
            <a:ext cx="571500" cy="571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67" y="6226175"/>
            <a:ext cx="2009775" cy="371475"/>
          </a:xfrm>
          <a:prstGeom prst="rect">
            <a:avLst/>
          </a:prstGeom>
        </p:spPr>
      </p:pic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48655"/>
              </p:ext>
            </p:extLst>
          </p:nvPr>
        </p:nvGraphicFramePr>
        <p:xfrm>
          <a:off x="7604877" y="1369620"/>
          <a:ext cx="2371725" cy="188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标题 1"/>
          <p:cNvSpPr txBox="1">
            <a:spLocks/>
          </p:cNvSpPr>
          <p:nvPr/>
        </p:nvSpPr>
        <p:spPr bwMode="auto">
          <a:xfrm>
            <a:off x="1877320" y="4930866"/>
            <a:ext cx="8578145" cy="5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44" tIns="49122" rIns="98244" bIns="49122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22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  <a:r>
              <a:rPr lang="zh-CN" altLang="en-US" sz="1422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</a:t>
            </a:r>
            <a:r>
              <a:rPr lang="zh-CN" altLang="en-US" sz="1422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外，其它省份一个投放用户带动</a:t>
            </a:r>
            <a:r>
              <a:rPr lang="en-US" altLang="zh-CN" sz="1422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6~22</a:t>
            </a:r>
            <a:r>
              <a:rPr lang="zh-CN" altLang="en-US" sz="1422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个用户收听广告，天津用户尤其突出</a:t>
            </a:r>
            <a:endParaRPr lang="en-US" altLang="zh-CN" sz="1422" dirty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1887199" y="5186983"/>
            <a:ext cx="8309966" cy="116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44" tIns="49122" rIns="98244" bIns="49122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133" b="1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2133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据显示，河南约有</a:t>
            </a:r>
            <a:r>
              <a:rPr lang="en-US" altLang="zh-CN" sz="2133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2133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人口收听到广告，</a:t>
            </a:r>
            <a:r>
              <a:rPr lang="zh-CN" altLang="en-US" sz="2133" b="1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2133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津有</a:t>
            </a:r>
            <a:r>
              <a:rPr lang="en-US" altLang="zh-CN" sz="2133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133" b="1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人口被覆盖</a:t>
            </a:r>
            <a:endParaRPr lang="en-US" altLang="zh-CN" sz="2133" b="1" dirty="0" smtClean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" name="图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878734"/>
              </p:ext>
            </p:extLst>
          </p:nvPr>
        </p:nvGraphicFramePr>
        <p:xfrm>
          <a:off x="4699989" y="1356456"/>
          <a:ext cx="2488313" cy="188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图表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158020"/>
              </p:ext>
            </p:extLst>
          </p:nvPr>
        </p:nvGraphicFramePr>
        <p:xfrm>
          <a:off x="2020220" y="1397400"/>
          <a:ext cx="2195083" cy="188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12251"/>
              </p:ext>
            </p:extLst>
          </p:nvPr>
        </p:nvGraphicFramePr>
        <p:xfrm>
          <a:off x="2599258" y="3249792"/>
          <a:ext cx="6669341" cy="1633020"/>
        </p:xfrm>
        <a:graphic>
          <a:graphicData uri="http://schemas.openxmlformats.org/drawingml/2006/table">
            <a:tbl>
              <a:tblPr/>
              <a:tblGrid>
                <a:gridCol w="1601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660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本省人口基数</a:t>
                      </a:r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收听广告用户数</a:t>
                      </a:r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60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3213.11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60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234.48</a:t>
                      </a:r>
                      <a:endParaRPr lang="en-US" altLang="zh-CN" sz="12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15.15%</a:t>
                      </a:r>
                      <a:endParaRPr lang="en-US" altLang="zh-CN" sz="12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60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368.16 </a:t>
                      </a:r>
                      <a:endParaRPr lang="en-US" altLang="zh-CN" sz="12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4.49%</a:t>
                      </a:r>
                      <a:endParaRPr lang="en-US" altLang="zh-CN" sz="12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60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湖南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龙拳小子投放案例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926995" y="6357893"/>
            <a:ext cx="21082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100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据来源：</a:t>
            </a:r>
            <a:r>
              <a:rPr lang="zh-CN" altLang="en-US" sz="100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咪</a:t>
            </a:r>
            <a:r>
              <a:rPr lang="zh-CN" altLang="en-US" sz="100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咕音乐彩铃播放数据</a:t>
            </a:r>
            <a:endParaRPr lang="zh-CN" altLang="en-US" sz="1000">
              <a:solidFill>
                <a:srgbClr val="F13B89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6026150"/>
            <a:ext cx="571500" cy="571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67" y="6226175"/>
            <a:ext cx="2009775" cy="371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7032" y="1205827"/>
            <a:ext cx="5153744" cy="4820323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 bwMode="auto">
          <a:xfrm>
            <a:off x="1466181" y="2151575"/>
            <a:ext cx="277512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44" tIns="49122" rIns="98244" bIns="49122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104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彩铃广告投放</a:t>
            </a:r>
            <a:endParaRPr lang="en-US" altLang="zh-CN" sz="1600" dirty="0" smtClean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受用户电话拨打影响</a:t>
            </a:r>
            <a:endParaRPr lang="en-US" altLang="zh-CN" sz="1600" dirty="0" smtClean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1600" dirty="0" smtClean="0">
                <a:solidFill>
                  <a:srgbClr val="F13B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据显示符合用户使用行为</a:t>
            </a:r>
            <a:endParaRPr lang="zh-CN" altLang="en-US" sz="2133" b="1" dirty="0">
              <a:solidFill>
                <a:srgbClr val="F13B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0"/>
          <p:cNvGrpSpPr>
            <a:grpSpLocks/>
          </p:cNvGrpSpPr>
          <p:nvPr/>
        </p:nvGrpSpPr>
        <p:grpSpPr bwMode="auto">
          <a:xfrm>
            <a:off x="4609083" y="2129442"/>
            <a:ext cx="5623276" cy="3038405"/>
            <a:chOff x="3415308" y="2434875"/>
            <a:chExt cx="6541492" cy="3418851"/>
          </a:xfrm>
        </p:grpSpPr>
        <p:grpSp>
          <p:nvGrpSpPr>
            <p:cNvPr id="24" name="组合 3"/>
            <p:cNvGrpSpPr>
              <a:grpSpLocks/>
            </p:cNvGrpSpPr>
            <p:nvPr/>
          </p:nvGrpSpPr>
          <p:grpSpPr bwMode="auto">
            <a:xfrm>
              <a:off x="3415308" y="2434875"/>
              <a:ext cx="6541492" cy="3418851"/>
              <a:chOff x="3415308" y="2434875"/>
              <a:chExt cx="6541492" cy="3418851"/>
            </a:xfrm>
          </p:grpSpPr>
          <p:sp>
            <p:nvSpPr>
              <p:cNvPr id="26" name="矩形​​ 3"/>
              <p:cNvSpPr/>
              <p:nvPr/>
            </p:nvSpPr>
            <p:spPr>
              <a:xfrm>
                <a:off x="3415308" y="2434875"/>
                <a:ext cx="6541492" cy="1423022"/>
              </a:xfrm>
              <a:prstGeom prst="rect">
                <a:avLst/>
              </a:prstGeom>
              <a:noFill/>
              <a:ln w="12700">
                <a:solidFill>
                  <a:srgbClr val="F13B8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82443">
                  <a:defRPr/>
                </a:pPr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矩形​​ 22"/>
              <p:cNvSpPr>
                <a:spLocks noChangeArrowheads="1"/>
              </p:cNvSpPr>
              <p:nvPr/>
            </p:nvSpPr>
            <p:spPr bwMode="auto">
              <a:xfrm>
                <a:off x="8493182" y="5241760"/>
                <a:ext cx="1378427" cy="611966"/>
              </a:xfrm>
              <a:prstGeom prst="rect">
                <a:avLst/>
              </a:prstGeom>
              <a:solidFill>
                <a:srgbClr val="F13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</a:t>
                </a:r>
                <a:r>
                  <a:rPr lang="zh-CN" altLang="en-US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r>
                  <a:rPr lang="en-US" altLang="zh-CN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---22</a:t>
                </a:r>
                <a:r>
                  <a:rPr lang="zh-CN" altLang="en-US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endParaRPr lang="en-US" altLang="zh-CN" sz="978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978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</a:t>
                </a:r>
                <a:r>
                  <a:rPr lang="zh-CN" altLang="en-US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告播放集中时段</a:t>
                </a:r>
                <a:endParaRPr lang="en-US" altLang="zh-CN" sz="97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5" name="直接箭头连接符 24"/>
            <p:cNvCxnSpPr>
              <a:endCxn id="27" idx="0"/>
            </p:cNvCxnSpPr>
            <p:nvPr/>
          </p:nvCxnSpPr>
          <p:spPr>
            <a:xfrm flipH="1">
              <a:off x="9182395" y="3880127"/>
              <a:ext cx="290563" cy="1361633"/>
            </a:xfrm>
            <a:prstGeom prst="straightConnector1">
              <a:avLst/>
            </a:prstGeom>
            <a:ln w="12700">
              <a:solidFill>
                <a:srgbClr val="F13B89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19"/>
          <p:cNvGrpSpPr>
            <a:grpSpLocks/>
          </p:cNvGrpSpPr>
          <p:nvPr/>
        </p:nvGrpSpPr>
        <p:grpSpPr bwMode="auto">
          <a:xfrm>
            <a:off x="4398826" y="3413868"/>
            <a:ext cx="3992034" cy="1339145"/>
            <a:chOff x="3393872" y="3880624"/>
            <a:chExt cx="4490447" cy="1505415"/>
          </a:xfrm>
        </p:grpSpPr>
        <p:grpSp>
          <p:nvGrpSpPr>
            <p:cNvPr id="29" name="组合 4"/>
            <p:cNvGrpSpPr>
              <a:grpSpLocks/>
            </p:cNvGrpSpPr>
            <p:nvPr/>
          </p:nvGrpSpPr>
          <p:grpSpPr bwMode="auto">
            <a:xfrm>
              <a:off x="3393872" y="3880624"/>
              <a:ext cx="4490447" cy="1505415"/>
              <a:chOff x="3367179" y="3880624"/>
              <a:chExt cx="4490447" cy="1505415"/>
            </a:xfrm>
          </p:grpSpPr>
          <p:sp>
            <p:nvSpPr>
              <p:cNvPr id="31" name="矩形​​ 31"/>
              <p:cNvSpPr>
                <a:spLocks noChangeArrowheads="1"/>
              </p:cNvSpPr>
              <p:nvPr/>
            </p:nvSpPr>
            <p:spPr bwMode="auto">
              <a:xfrm>
                <a:off x="3367179" y="4204835"/>
                <a:ext cx="1332882" cy="611394"/>
              </a:xfrm>
              <a:prstGeom prst="rect">
                <a:avLst/>
              </a:prstGeom>
              <a:solidFill>
                <a:srgbClr val="F13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zh-CN" altLang="en-US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r>
                  <a:rPr lang="en-US" altLang="zh-CN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---12</a:t>
                </a:r>
                <a:r>
                  <a:rPr lang="zh-CN" altLang="en-US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endParaRPr lang="en-US" altLang="zh-CN" sz="978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978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</a:t>
                </a:r>
                <a:r>
                  <a:rPr lang="zh-CN" altLang="en-US" sz="97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告播放集中时段</a:t>
                </a:r>
                <a:endParaRPr lang="en-US" altLang="zh-CN" sz="978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​​ 3"/>
              <p:cNvSpPr/>
              <p:nvPr/>
            </p:nvSpPr>
            <p:spPr>
              <a:xfrm>
                <a:off x="5621132" y="3880624"/>
                <a:ext cx="2236494" cy="1505415"/>
              </a:xfrm>
              <a:prstGeom prst="rect">
                <a:avLst/>
              </a:prstGeom>
              <a:noFill/>
              <a:ln w="12700">
                <a:solidFill>
                  <a:srgbClr val="F13B8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82443">
                  <a:defRPr/>
                </a:pPr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30" name="直接箭头连接符 29"/>
            <p:cNvCxnSpPr>
              <a:stCxn id="32" idx="1"/>
              <a:endCxn id="31" idx="3"/>
            </p:cNvCxnSpPr>
            <p:nvPr/>
          </p:nvCxnSpPr>
          <p:spPr>
            <a:xfrm flipH="1" flipV="1">
              <a:off x="4726754" y="4510533"/>
              <a:ext cx="921071" cy="122799"/>
            </a:xfrm>
            <a:prstGeom prst="straightConnector1">
              <a:avLst/>
            </a:prstGeom>
            <a:ln w="12700">
              <a:solidFill>
                <a:srgbClr val="F13B89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21"/>
          <p:cNvGrpSpPr>
            <a:grpSpLocks/>
          </p:cNvGrpSpPr>
          <p:nvPr/>
        </p:nvGrpSpPr>
        <p:grpSpPr bwMode="auto">
          <a:xfrm>
            <a:off x="4377124" y="5030706"/>
            <a:ext cx="3883378" cy="767644"/>
            <a:chOff x="3367179" y="5373216"/>
            <a:chExt cx="4368609" cy="864096"/>
          </a:xfrm>
        </p:grpSpPr>
        <p:grpSp>
          <p:nvGrpSpPr>
            <p:cNvPr id="34" name="组合 6"/>
            <p:cNvGrpSpPr>
              <a:grpSpLocks/>
            </p:cNvGrpSpPr>
            <p:nvPr/>
          </p:nvGrpSpPr>
          <p:grpSpPr bwMode="auto">
            <a:xfrm>
              <a:off x="3367179" y="5373216"/>
              <a:ext cx="4368609" cy="864096"/>
              <a:chOff x="3367179" y="5373216"/>
              <a:chExt cx="4368609" cy="864096"/>
            </a:xfrm>
          </p:grpSpPr>
          <p:sp>
            <p:nvSpPr>
              <p:cNvPr id="36" name="矩形​​ 32"/>
              <p:cNvSpPr>
                <a:spLocks noChangeArrowheads="1"/>
              </p:cNvSpPr>
              <p:nvPr/>
            </p:nvSpPr>
            <p:spPr bwMode="auto">
              <a:xfrm>
                <a:off x="3367179" y="5373216"/>
                <a:ext cx="1332999" cy="612202"/>
              </a:xfrm>
              <a:prstGeom prst="rect">
                <a:avLst/>
              </a:prstGeom>
              <a:solidFill>
                <a:srgbClr val="F13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104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978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978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r>
                  <a:rPr lang="en-US" altLang="zh-CN" sz="978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---5</a:t>
                </a:r>
                <a:r>
                  <a:rPr lang="zh-CN" altLang="en-US" sz="978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endParaRPr lang="en-US" altLang="zh-CN" sz="978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978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</a:t>
                </a:r>
                <a:r>
                  <a:rPr lang="zh-CN" altLang="en-US" sz="978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告播放较低时段</a:t>
                </a:r>
                <a:endParaRPr lang="zh-CN" altLang="en-US" sz="978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​​ 3"/>
              <p:cNvSpPr/>
              <p:nvPr/>
            </p:nvSpPr>
            <p:spPr>
              <a:xfrm>
                <a:off x="5935642" y="5373216"/>
                <a:ext cx="1800146" cy="864096"/>
              </a:xfrm>
              <a:prstGeom prst="rect">
                <a:avLst/>
              </a:prstGeom>
              <a:noFill/>
              <a:ln w="12700">
                <a:solidFill>
                  <a:srgbClr val="F13B8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82443">
                  <a:defRPr/>
                </a:pPr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35" name="直接箭头连接符 34"/>
            <p:cNvCxnSpPr>
              <a:stCxn id="37" idx="1"/>
              <a:endCxn id="36" idx="3"/>
            </p:cNvCxnSpPr>
            <p:nvPr/>
          </p:nvCxnSpPr>
          <p:spPr>
            <a:xfrm flipH="1" flipV="1">
              <a:off x="4700178" y="5679318"/>
              <a:ext cx="1235464" cy="125946"/>
            </a:xfrm>
            <a:prstGeom prst="straightConnector1">
              <a:avLst/>
            </a:prstGeom>
            <a:ln w="12700">
              <a:solidFill>
                <a:srgbClr val="F13B89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60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0"/>
          <p:cNvGrpSpPr>
            <a:grpSpLocks/>
          </p:cNvGrpSpPr>
          <p:nvPr/>
        </p:nvGrpSpPr>
        <p:grpSpPr bwMode="auto">
          <a:xfrm>
            <a:off x="4543425" y="152400"/>
            <a:ext cx="3105150" cy="4633913"/>
            <a:chOff x="4543097" y="151812"/>
            <a:chExt cx="3105807" cy="4635062"/>
          </a:xfrm>
        </p:grpSpPr>
        <p:sp>
          <p:nvSpPr>
            <p:cNvPr id="2" name="椭圆 1"/>
            <p:cNvSpPr/>
            <p:nvPr/>
          </p:nvSpPr>
          <p:spPr>
            <a:xfrm>
              <a:off x="4543097" y="1102961"/>
              <a:ext cx="3105807" cy="3105920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72" name="文本框 2"/>
            <p:cNvSpPr txBox="1">
              <a:spLocks noChangeArrowheads="1"/>
            </p:cNvSpPr>
            <p:nvPr/>
          </p:nvSpPr>
          <p:spPr bwMode="auto">
            <a:xfrm rot="16200000">
              <a:off x="4169979" y="1653562"/>
              <a:ext cx="4635062" cy="163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10000" b="1" dirty="0" smtClean="0">
                  <a:solidFill>
                    <a:srgbClr val="464646"/>
                  </a:solidFill>
                  <a:latin typeface="微软雅黑" pitchFamily="34" charset="-122"/>
                  <a:ea typeface="微软雅黑" pitchFamily="34" charset="-122"/>
                </a:rPr>
                <a:t>FOUR</a:t>
              </a:r>
              <a:endParaRPr lang="zh-CN" altLang="en-US" sz="10000" b="1" dirty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73" name="文本框 3"/>
            <p:cNvSpPr txBox="1">
              <a:spLocks noChangeArrowheads="1"/>
            </p:cNvSpPr>
            <p:nvPr/>
          </p:nvSpPr>
          <p:spPr bwMode="auto">
            <a:xfrm>
              <a:off x="4819421" y="1625183"/>
              <a:ext cx="1013389" cy="206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合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作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方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式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" name="KSO_Shape"/>
          <p:cNvSpPr/>
          <p:nvPr/>
        </p:nvSpPr>
        <p:spPr>
          <a:xfrm rot="5400000">
            <a:off x="3006725" y="4884738"/>
            <a:ext cx="692150" cy="704850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D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19550" y="4683125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19550" y="5627688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文本框 9"/>
          <p:cNvSpPr txBox="1">
            <a:spLocks noChangeArrowheads="1"/>
          </p:cNvSpPr>
          <p:nvPr/>
        </p:nvSpPr>
        <p:spPr bwMode="auto">
          <a:xfrm>
            <a:off x="4019551" y="4892675"/>
            <a:ext cx="473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广告彩铃 合作方式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0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96849" y="2531129"/>
            <a:ext cx="4808538" cy="773112"/>
          </a:xfrm>
          <a:prstGeom prst="rect">
            <a:avLst/>
          </a:prstGeom>
          <a:solidFill>
            <a:schemeClr val="bg1"/>
          </a:solidFill>
          <a:ln w="2857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什么是广告彩铃</a:t>
            </a:r>
            <a:endParaRPr lang="zh-CN" altLang="en-US" sz="2400" dirty="0">
              <a:solidFill>
                <a:srgbClr val="464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01873" y="3625103"/>
            <a:ext cx="4808538" cy="771525"/>
          </a:xfrm>
          <a:prstGeom prst="rect">
            <a:avLst/>
          </a:prstGeom>
          <a:solidFill>
            <a:schemeClr val="bg1"/>
          </a:solidFill>
          <a:ln w="2857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为什么选择广告彩铃</a:t>
            </a:r>
          </a:p>
        </p:txBody>
      </p:sp>
      <p:sp>
        <p:nvSpPr>
          <p:cNvPr id="8" name="矩形 7"/>
          <p:cNvSpPr/>
          <p:nvPr/>
        </p:nvSpPr>
        <p:spPr>
          <a:xfrm>
            <a:off x="3873871" y="4747885"/>
            <a:ext cx="4808538" cy="773113"/>
          </a:xfrm>
          <a:prstGeom prst="rect">
            <a:avLst/>
          </a:prstGeom>
          <a:solidFill>
            <a:schemeClr val="bg1"/>
          </a:solidFill>
          <a:ln w="2857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合作案例分享</a:t>
            </a:r>
            <a:endParaRPr lang="zh-CN" altLang="en-US" sz="2400" dirty="0">
              <a:solidFill>
                <a:srgbClr val="464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72912" y="2437466"/>
            <a:ext cx="866775" cy="866775"/>
          </a:xfrm>
          <a:prstGeom prst="ellipse">
            <a:avLst/>
          </a:prstGeom>
          <a:solidFill>
            <a:srgbClr val="464646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77936" y="3577478"/>
            <a:ext cx="866775" cy="866775"/>
          </a:xfrm>
          <a:prstGeom prst="ellipse">
            <a:avLst/>
          </a:prstGeom>
          <a:solidFill>
            <a:srgbClr val="464646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57591" y="4635594"/>
            <a:ext cx="868362" cy="866775"/>
          </a:xfrm>
          <a:prstGeom prst="ellipse">
            <a:avLst/>
          </a:prstGeom>
          <a:solidFill>
            <a:srgbClr val="464646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76999" y="5861797"/>
            <a:ext cx="4808538" cy="771525"/>
          </a:xfrm>
          <a:prstGeom prst="rect">
            <a:avLst/>
          </a:prstGeom>
          <a:solidFill>
            <a:schemeClr val="bg1"/>
          </a:solidFill>
          <a:ln w="2857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合作方式</a:t>
            </a:r>
            <a:endParaRPr lang="zh-CN" altLang="en-US" sz="2400" dirty="0">
              <a:solidFill>
                <a:srgbClr val="464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53062" y="5814172"/>
            <a:ext cx="866775" cy="866775"/>
          </a:xfrm>
          <a:prstGeom prst="ellipse">
            <a:avLst/>
          </a:prstGeom>
          <a:solidFill>
            <a:srgbClr val="464646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广告彩铃投放流程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96200" y="1785774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501845" y="1788461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3095" y="2006298"/>
            <a:ext cx="2668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双方签订广告投放合同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635" y="1918448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合作方提供文案和音乐素材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（也可指定咪咕音乐曲库中的音乐素材）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362718" y="1783831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449237" y="1925617"/>
            <a:ext cx="263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咪咕音乐根据文案和音乐素材制作广告彩铃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464422" y="4922371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66387" y="4922371"/>
            <a:ext cx="2722142" cy="8563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362718" y="3400141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501846" y="3377152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69307" y="3352198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8362718" y="4889732"/>
            <a:ext cx="2722142" cy="783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362718" y="3476509"/>
            <a:ext cx="272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制作完成的广告彩铃交合作方确认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422" y="3497122"/>
            <a:ext cx="29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咪咕音乐制作投放排期表交合作方确认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（投放数量、区域、时间）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1317" y="4927678"/>
            <a:ext cx="272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双方合同约定的付款方式，合作方向咪咕音乐付款，咪咕开出发票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575" y="3476509"/>
            <a:ext cx="278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咪咕音乐按照合作方盖章确认的排期进行广告彩铃投放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47" y="4949266"/>
            <a:ext cx="266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咪咕音乐监控广告投放效果，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并向合作方出具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广告彩铃监控报告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2718" y="5112199"/>
            <a:ext cx="2722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投放完毕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372130" y="2006298"/>
            <a:ext cx="1092293" cy="3385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7270425" y="1994485"/>
            <a:ext cx="1092293" cy="3385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3377523" y="5130710"/>
            <a:ext cx="1092293" cy="3385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7240353" y="5125646"/>
            <a:ext cx="1092293" cy="3385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9616212" y="2612289"/>
            <a:ext cx="307718" cy="7802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7240563" y="3609160"/>
            <a:ext cx="1078635" cy="3385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3318341" y="3622607"/>
            <a:ext cx="1114963" cy="3385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1788505" y="4164936"/>
            <a:ext cx="307718" cy="7802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5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38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5381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联系方式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48000"/>
            <a:ext cx="3810000" cy="3810000"/>
          </a:xfrm>
          <a:prstGeom prst="rect">
            <a:avLst/>
          </a:prstGeom>
        </p:spPr>
      </p:pic>
      <p:sp>
        <p:nvSpPr>
          <p:cNvPr id="14336" name="TextBox 14335"/>
          <p:cNvSpPr txBox="1"/>
          <p:nvPr/>
        </p:nvSpPr>
        <p:spPr>
          <a:xfrm>
            <a:off x="3469340" y="2169330"/>
            <a:ext cx="56208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商务合作：徐先生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xuhao_yy1@migu.cn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7" name="TextBox 14336"/>
          <p:cNvSpPr txBox="1"/>
          <p:nvPr/>
        </p:nvSpPr>
        <p:spPr>
          <a:xfrm>
            <a:off x="3234018" y="4585771"/>
            <a:ext cx="572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 待 与 您 的 合 作</a:t>
            </a:r>
            <a:endParaRPr lang="zh-CN" altLang="en-US" sz="4800" b="1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1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"/>
          <p:cNvGrpSpPr>
            <a:grpSpLocks/>
          </p:cNvGrpSpPr>
          <p:nvPr/>
        </p:nvGrpSpPr>
        <p:grpSpPr bwMode="auto">
          <a:xfrm>
            <a:off x="3778250" y="1103313"/>
            <a:ext cx="4635500" cy="3106737"/>
            <a:chOff x="3728545" y="1608083"/>
            <a:chExt cx="4635062" cy="3105807"/>
          </a:xfrm>
        </p:grpSpPr>
        <p:sp>
          <p:nvSpPr>
            <p:cNvPr id="2" name="椭圆 1"/>
            <p:cNvSpPr/>
            <p:nvPr/>
          </p:nvSpPr>
          <p:spPr>
            <a:xfrm>
              <a:off x="4493648" y="1608083"/>
              <a:ext cx="3104857" cy="3105807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00" name="文本框 2"/>
            <p:cNvSpPr txBox="1">
              <a:spLocks noChangeArrowheads="1"/>
            </p:cNvSpPr>
            <p:nvPr/>
          </p:nvSpPr>
          <p:spPr bwMode="auto">
            <a:xfrm>
              <a:off x="3728545" y="2851842"/>
              <a:ext cx="463506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11500" b="1">
                  <a:solidFill>
                    <a:srgbClr val="464646"/>
                  </a:solidFill>
                  <a:latin typeface="微软雅黑" pitchFamily="34" charset="-122"/>
                  <a:ea typeface="微软雅黑" pitchFamily="34" charset="-122"/>
                </a:rPr>
                <a:t>ONE</a:t>
              </a:r>
              <a:endParaRPr lang="zh-CN" altLang="en-US" sz="11500" b="1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01" name="文本框 3"/>
            <p:cNvSpPr txBox="1">
              <a:spLocks noChangeArrowheads="1"/>
            </p:cNvSpPr>
            <p:nvPr/>
          </p:nvSpPr>
          <p:spPr bwMode="auto">
            <a:xfrm>
              <a:off x="5108028" y="2158457"/>
              <a:ext cx="1813034" cy="58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了解我们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019550" y="4683125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19550" y="5627688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文本框 9"/>
          <p:cNvSpPr txBox="1">
            <a:spLocks noChangeArrowheads="1"/>
          </p:cNvSpPr>
          <p:nvPr/>
        </p:nvSpPr>
        <p:spPr bwMode="auto">
          <a:xfrm>
            <a:off x="4019551" y="4892675"/>
            <a:ext cx="473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广告彩铃是什么？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KSO_Shape"/>
          <p:cNvSpPr/>
          <p:nvPr/>
        </p:nvSpPr>
        <p:spPr>
          <a:xfrm rot="5400000">
            <a:off x="3006725" y="4884738"/>
            <a:ext cx="692150" cy="704850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D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FBFBF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18" name="组合 3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2" name="矩形 1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94726" y="440243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咪咕音乐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33556"/>
          <a:stretch/>
        </p:blipFill>
        <p:spPr>
          <a:xfrm>
            <a:off x="723060" y="2996993"/>
            <a:ext cx="10760728" cy="3282783"/>
          </a:xfrm>
          <a:prstGeom prst="rect">
            <a:avLst/>
          </a:prstGeom>
          <a:ln w="57150">
            <a:noFill/>
          </a:ln>
        </p:spPr>
      </p:pic>
      <p:sp>
        <p:nvSpPr>
          <p:cNvPr id="15" name="矩形 14"/>
          <p:cNvSpPr/>
          <p:nvPr/>
        </p:nvSpPr>
        <p:spPr>
          <a:xfrm>
            <a:off x="709613" y="1842393"/>
            <a:ext cx="1076072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咪咕音乐（原：中国移动无线音乐基地）成立于2006年，是咪咕文化科技有限公司旗下，致力于为万千热爱音乐的用户提供高品质音乐产品和服务的专业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机构。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1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FBFBF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18" name="组合 3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2" name="矩形 1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219" name="文本框 4"/>
          <p:cNvSpPr txBox="1">
            <a:spLocks noChangeArrowheads="1"/>
          </p:cNvSpPr>
          <p:nvPr/>
        </p:nvSpPr>
        <p:spPr bwMode="auto">
          <a:xfrm>
            <a:off x="804396" y="434041"/>
            <a:ext cx="4760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</a:t>
            </a:r>
            <a:r>
              <a:rPr lang="zh-CN" altLang="en-US" sz="32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广告彩铃</a:t>
            </a:r>
            <a:endParaRPr lang="zh-CN" altLang="en-US" sz="32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70"/>
          <p:cNvSpPr txBox="1">
            <a:spLocks noChangeArrowheads="1"/>
          </p:cNvSpPr>
          <p:nvPr/>
        </p:nvSpPr>
        <p:spPr bwMode="auto">
          <a:xfrm>
            <a:off x="457200" y="1198661"/>
            <a:ext cx="10757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广告彩铃</a:t>
            </a:r>
            <a:r>
              <a:rPr kumimoji="1" lang="en-US" altLang="zh-CN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kumimoji="1" lang="zh-CN" altLang="en-US" sz="1600" dirty="0" smtClean="0">
                <a:latin typeface="微软雅黑" pitchFamily="34" charset="-122"/>
                <a:ea typeface="微软雅黑" pitchFamily="34" charset="-122"/>
              </a:rPr>
              <a:t>以手机号为基础，向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订购了彩铃功能但未订购任何彩铃内容的用户推送，用户作为被叫用户时由彩铃系统自动播放的彩铃。</a:t>
            </a:r>
            <a:r>
              <a:rPr kumimoji="1"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如龙拳小子</a:t>
            </a:r>
            <a:r>
              <a:rPr kumimoji="1"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彩铃</a:t>
            </a:r>
            <a:endParaRPr kumimoji="1"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53"/>
          <p:cNvSpPr txBox="1">
            <a:spLocks noChangeArrowheads="1"/>
          </p:cNvSpPr>
          <p:nvPr/>
        </p:nvSpPr>
        <p:spPr bwMode="auto">
          <a:xfrm>
            <a:off x="1243830" y="2322717"/>
            <a:ext cx="3769491" cy="14465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价值：</a:t>
            </a:r>
            <a:endParaRPr lang="en-US" altLang="zh-CN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中国移动彩铃每天播放时长累计</a:t>
            </a: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3.3</a:t>
            </a:r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endParaRPr lang="en-US" altLang="zh-CN" b="1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分钟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每天传播超</a:t>
            </a: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人次，信息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到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率</a:t>
            </a: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100%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。彩铃用户平均被呼叫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次数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次</a:t>
            </a: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，每次彩铃播放时长</a:t>
            </a: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秒</a:t>
            </a:r>
            <a:r>
              <a:rPr lang="zh-CN" altLang="en-US" sz="1600" b="1" dirty="0">
                <a:solidFill>
                  <a:srgbClr val="E40077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14" name="组合 51"/>
          <p:cNvGrpSpPr>
            <a:grpSpLocks/>
          </p:cNvGrpSpPr>
          <p:nvPr/>
        </p:nvGrpSpPr>
        <p:grpSpPr bwMode="auto">
          <a:xfrm>
            <a:off x="514291" y="3974912"/>
            <a:ext cx="4801126" cy="2343956"/>
            <a:chOff x="0" y="2761495"/>
            <a:chExt cx="5940720" cy="2924248"/>
          </a:xfrm>
        </p:grpSpPr>
        <p:grpSp>
          <p:nvGrpSpPr>
            <p:cNvPr id="15" name="组合 17"/>
            <p:cNvGrpSpPr>
              <a:grpSpLocks/>
            </p:cNvGrpSpPr>
            <p:nvPr/>
          </p:nvGrpSpPr>
          <p:grpSpPr bwMode="auto">
            <a:xfrm>
              <a:off x="811147" y="2936076"/>
              <a:ext cx="5062134" cy="2382233"/>
              <a:chOff x="630328" y="2807287"/>
              <a:chExt cx="5062134" cy="2382233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630328" y="2807287"/>
                <a:ext cx="0" cy="23822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43027" y="5176823"/>
                <a:ext cx="504943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8"/>
            <p:cNvSpPr txBox="1">
              <a:spLocks noChangeArrowheads="1"/>
            </p:cNvSpPr>
            <p:nvPr/>
          </p:nvSpPr>
          <p:spPr bwMode="auto">
            <a:xfrm>
              <a:off x="187941" y="5011198"/>
              <a:ext cx="611063" cy="34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9"/>
            <p:cNvSpPr txBox="1">
              <a:spLocks noChangeArrowheads="1"/>
            </p:cNvSpPr>
            <p:nvPr/>
          </p:nvSpPr>
          <p:spPr bwMode="auto">
            <a:xfrm>
              <a:off x="200819" y="4516644"/>
              <a:ext cx="611063" cy="32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200819" y="4069762"/>
              <a:ext cx="611063" cy="32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40%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文本框 21"/>
            <p:cNvSpPr txBox="1">
              <a:spLocks noChangeArrowheads="1"/>
            </p:cNvSpPr>
            <p:nvPr/>
          </p:nvSpPr>
          <p:spPr bwMode="auto">
            <a:xfrm>
              <a:off x="200819" y="3671253"/>
              <a:ext cx="611063" cy="32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187939" y="3287218"/>
              <a:ext cx="611063" cy="32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文本框 23"/>
            <p:cNvSpPr txBox="1">
              <a:spLocks noChangeArrowheads="1"/>
            </p:cNvSpPr>
            <p:nvPr/>
          </p:nvSpPr>
          <p:spPr bwMode="auto">
            <a:xfrm>
              <a:off x="0" y="2899995"/>
              <a:ext cx="799006" cy="34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4"/>
            <p:cNvSpPr txBox="1">
              <a:spLocks noChangeArrowheads="1"/>
            </p:cNvSpPr>
            <p:nvPr/>
          </p:nvSpPr>
          <p:spPr bwMode="auto">
            <a:xfrm>
              <a:off x="771041" y="5395234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杂志</a:t>
              </a:r>
            </a:p>
          </p:txBody>
        </p:sp>
        <p:sp>
          <p:nvSpPr>
            <p:cNvPr id="23" name="文本框 25"/>
            <p:cNvSpPr txBox="1">
              <a:spLocks noChangeArrowheads="1"/>
            </p:cNvSpPr>
            <p:nvPr/>
          </p:nvSpPr>
          <p:spPr bwMode="auto">
            <a:xfrm>
              <a:off x="1350074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电视</a:t>
              </a:r>
            </a:p>
          </p:txBody>
        </p:sp>
        <p:sp>
          <p:nvSpPr>
            <p:cNvPr id="24" name="文本框 26"/>
            <p:cNvSpPr txBox="1">
              <a:spLocks noChangeArrowheads="1"/>
            </p:cNvSpPr>
            <p:nvPr/>
          </p:nvSpPr>
          <p:spPr bwMode="auto">
            <a:xfrm>
              <a:off x="2019775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报纸</a:t>
              </a:r>
            </a:p>
          </p:txBody>
        </p:sp>
        <p:sp>
          <p:nvSpPr>
            <p:cNvPr id="25" name="文本框 27"/>
            <p:cNvSpPr txBox="1">
              <a:spLocks noChangeArrowheads="1"/>
            </p:cNvSpPr>
            <p:nvPr/>
          </p:nvSpPr>
          <p:spPr bwMode="auto">
            <a:xfrm>
              <a:off x="2598810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楼宇</a:t>
              </a:r>
            </a:p>
          </p:txBody>
        </p:sp>
        <p:sp>
          <p:nvSpPr>
            <p:cNvPr id="26" name="文本框 28"/>
            <p:cNvSpPr txBox="1">
              <a:spLocks noChangeArrowheads="1"/>
            </p:cNvSpPr>
            <p:nvPr/>
          </p:nvSpPr>
          <p:spPr bwMode="auto">
            <a:xfrm>
              <a:off x="3177842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看板</a:t>
              </a:r>
            </a:p>
          </p:txBody>
        </p:sp>
        <p:sp>
          <p:nvSpPr>
            <p:cNvPr id="27" name="文本框 29"/>
            <p:cNvSpPr txBox="1">
              <a:spLocks noChangeArrowheads="1"/>
            </p:cNvSpPr>
            <p:nvPr/>
          </p:nvSpPr>
          <p:spPr bwMode="auto">
            <a:xfrm>
              <a:off x="3832603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网络</a:t>
              </a:r>
            </a:p>
          </p:txBody>
        </p:sp>
        <p:sp>
          <p:nvSpPr>
            <p:cNvPr id="28" name="文本框 30"/>
            <p:cNvSpPr txBox="1">
              <a:spLocks noChangeArrowheads="1"/>
            </p:cNvSpPr>
            <p:nvPr/>
          </p:nvSpPr>
          <p:spPr bwMode="auto">
            <a:xfrm>
              <a:off x="4487365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地铁</a:t>
              </a:r>
            </a:p>
          </p:txBody>
        </p:sp>
        <p:sp>
          <p:nvSpPr>
            <p:cNvPr id="29" name="文本框 31"/>
            <p:cNvSpPr txBox="1">
              <a:spLocks noChangeArrowheads="1"/>
            </p:cNvSpPr>
            <p:nvPr/>
          </p:nvSpPr>
          <p:spPr bwMode="auto">
            <a:xfrm>
              <a:off x="5142126" y="5395232"/>
              <a:ext cx="652286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彩铃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44487" y="4515237"/>
              <a:ext cx="288902" cy="7919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22290" y="3496321"/>
              <a:ext cx="290490" cy="18013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233434" y="3893095"/>
              <a:ext cx="290490" cy="14029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771554" y="4716799"/>
              <a:ext cx="288902" cy="5761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349358" y="4729496"/>
              <a:ext cx="288902" cy="5761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660528" y="4729496"/>
              <a:ext cx="288902" cy="5761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25579" y="3893095"/>
              <a:ext cx="288902" cy="14029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278016" y="3072566"/>
              <a:ext cx="288902" cy="22314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文本框 41"/>
            <p:cNvSpPr txBox="1">
              <a:spLocks noChangeArrowheads="1"/>
            </p:cNvSpPr>
            <p:nvPr/>
          </p:nvSpPr>
          <p:spPr bwMode="auto">
            <a:xfrm>
              <a:off x="862665" y="4232946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42"/>
            <p:cNvSpPr txBox="1">
              <a:spLocks noChangeArrowheads="1"/>
            </p:cNvSpPr>
            <p:nvPr/>
          </p:nvSpPr>
          <p:spPr bwMode="auto">
            <a:xfrm>
              <a:off x="1441699" y="3175394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文本框 43"/>
            <p:cNvSpPr txBox="1">
              <a:spLocks noChangeArrowheads="1"/>
            </p:cNvSpPr>
            <p:nvPr/>
          </p:nvSpPr>
          <p:spPr bwMode="auto">
            <a:xfrm>
              <a:off x="2111400" y="3537262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文本框 44"/>
            <p:cNvSpPr txBox="1">
              <a:spLocks noChangeArrowheads="1"/>
            </p:cNvSpPr>
            <p:nvPr/>
          </p:nvSpPr>
          <p:spPr bwMode="auto">
            <a:xfrm>
              <a:off x="3911868" y="3548260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文本框 45"/>
            <p:cNvSpPr txBox="1">
              <a:spLocks noChangeArrowheads="1"/>
            </p:cNvSpPr>
            <p:nvPr/>
          </p:nvSpPr>
          <p:spPr bwMode="auto">
            <a:xfrm>
              <a:off x="4528098" y="4391378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文本框 46"/>
            <p:cNvSpPr txBox="1">
              <a:spLocks noChangeArrowheads="1"/>
            </p:cNvSpPr>
            <p:nvPr/>
          </p:nvSpPr>
          <p:spPr bwMode="auto">
            <a:xfrm>
              <a:off x="3269467" y="4391378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文本框 47"/>
            <p:cNvSpPr txBox="1">
              <a:spLocks noChangeArrowheads="1"/>
            </p:cNvSpPr>
            <p:nvPr/>
          </p:nvSpPr>
          <p:spPr bwMode="auto">
            <a:xfrm>
              <a:off x="2690435" y="4377539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文本框 48"/>
            <p:cNvSpPr txBox="1">
              <a:spLocks noChangeArrowheads="1"/>
            </p:cNvSpPr>
            <p:nvPr/>
          </p:nvSpPr>
          <p:spPr bwMode="auto">
            <a:xfrm>
              <a:off x="5094366" y="2761495"/>
              <a:ext cx="846354" cy="2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100%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文本框 50"/>
            <p:cNvSpPr txBox="1">
              <a:spLocks noChangeArrowheads="1"/>
            </p:cNvSpPr>
            <p:nvPr/>
          </p:nvSpPr>
          <p:spPr bwMode="auto">
            <a:xfrm>
              <a:off x="1709540" y="2914424"/>
              <a:ext cx="2992533" cy="33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各类信息传播到达率</a:t>
              </a:r>
            </a:p>
          </p:txBody>
        </p:sp>
      </p:grpSp>
      <p:sp>
        <p:nvSpPr>
          <p:cNvPr id="49" name="文本框 73"/>
          <p:cNvSpPr txBox="1">
            <a:spLocks noChangeArrowheads="1"/>
          </p:cNvSpPr>
          <p:nvPr/>
        </p:nvSpPr>
        <p:spPr bwMode="auto">
          <a:xfrm>
            <a:off x="6411080" y="2322717"/>
            <a:ext cx="4632189" cy="107721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场景介绍：</a:t>
            </a:r>
            <a:endParaRPr lang="en-US" altLang="zh-CN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广告彩铃歌曲合作：录制广告歌曲铃音（广告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歌曲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宣传语音，时长不超过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秒），包含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及促销资讯，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为骏途网提升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品牌曝光度。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6283" y="3928162"/>
            <a:ext cx="2146451" cy="2158054"/>
          </a:xfrm>
          <a:prstGeom prst="rect">
            <a:avLst/>
          </a:prstGeom>
        </p:spPr>
      </p:pic>
      <p:pic>
        <p:nvPicPr>
          <p:cNvPr id="5" name="龙拳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1610" y="1573817"/>
            <a:ext cx="507457" cy="5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FBFBF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18" name="组合 3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2" name="矩形 1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219" name="文本框 4"/>
          <p:cNvSpPr txBox="1">
            <a:spLocks noChangeArrowheads="1"/>
          </p:cNvSpPr>
          <p:nvPr/>
        </p:nvSpPr>
        <p:spPr bwMode="auto">
          <a:xfrm>
            <a:off x="804396" y="434041"/>
            <a:ext cx="4760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</a:t>
            </a:r>
            <a:r>
              <a:rPr lang="zh-CN" altLang="en-US" sz="32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广告彩铃</a:t>
            </a:r>
            <a:endParaRPr lang="zh-CN" altLang="en-US" sz="32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70"/>
          <p:cNvSpPr txBox="1">
            <a:spLocks noChangeArrowheads="1"/>
          </p:cNvSpPr>
          <p:nvPr/>
        </p:nvSpPr>
        <p:spPr bwMode="auto">
          <a:xfrm>
            <a:off x="1044576" y="1594240"/>
            <a:ext cx="947354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咪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咕音乐拥有</a:t>
            </a:r>
            <a:r>
              <a:rPr kumimoji="1" lang="en-US" altLang="zh-CN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3.8</a:t>
            </a:r>
            <a:r>
              <a:rPr kumimoji="1" lang="zh-CN" altLang="en-US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的海量彩铃用户，全面覆盖一、二、三、四线城市及广大乡村；全国</a:t>
            </a:r>
            <a:r>
              <a:rPr kumimoji="1" lang="en-US" altLang="zh-CN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12.9</a:t>
            </a:r>
            <a:r>
              <a:rPr kumimoji="1" lang="zh-CN" altLang="en-US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的手机用户都能成为广告的受众，实现最大范围的广告传播。</a:t>
            </a:r>
            <a:endParaRPr kumimoji="1"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11" y="2954243"/>
            <a:ext cx="3996299" cy="308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2954243"/>
            <a:ext cx="399629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0"/>
          <p:cNvGrpSpPr>
            <a:grpSpLocks/>
          </p:cNvGrpSpPr>
          <p:nvPr/>
        </p:nvGrpSpPr>
        <p:grpSpPr bwMode="auto">
          <a:xfrm>
            <a:off x="4543425" y="152400"/>
            <a:ext cx="3105150" cy="4633913"/>
            <a:chOff x="4543097" y="151812"/>
            <a:chExt cx="3105807" cy="4635062"/>
          </a:xfrm>
        </p:grpSpPr>
        <p:sp>
          <p:nvSpPr>
            <p:cNvPr id="2" name="椭圆 1"/>
            <p:cNvSpPr/>
            <p:nvPr/>
          </p:nvSpPr>
          <p:spPr>
            <a:xfrm>
              <a:off x="4543097" y="1102961"/>
              <a:ext cx="3105807" cy="3105920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72" name="文本框 2"/>
            <p:cNvSpPr txBox="1">
              <a:spLocks noChangeArrowheads="1"/>
            </p:cNvSpPr>
            <p:nvPr/>
          </p:nvSpPr>
          <p:spPr bwMode="auto">
            <a:xfrm rot="-5400000">
              <a:off x="4169979" y="1538319"/>
              <a:ext cx="463506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11500" b="1">
                  <a:solidFill>
                    <a:srgbClr val="464646"/>
                  </a:solidFill>
                  <a:latin typeface="微软雅黑" pitchFamily="34" charset="-122"/>
                  <a:ea typeface="微软雅黑" pitchFamily="34" charset="-122"/>
                </a:rPr>
                <a:t>TWO</a:t>
              </a:r>
              <a:endParaRPr lang="zh-CN" altLang="en-US" sz="11500" b="1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73" name="文本框 3"/>
            <p:cNvSpPr txBox="1">
              <a:spLocks noChangeArrowheads="1"/>
            </p:cNvSpPr>
            <p:nvPr/>
          </p:nvSpPr>
          <p:spPr bwMode="auto">
            <a:xfrm>
              <a:off x="4819421" y="1625181"/>
              <a:ext cx="1013389" cy="206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选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择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原</a:t>
              </a:r>
              <a:endPara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因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" name="KSO_Shape"/>
          <p:cNvSpPr/>
          <p:nvPr/>
        </p:nvSpPr>
        <p:spPr>
          <a:xfrm rot="5400000">
            <a:off x="3006725" y="4884738"/>
            <a:ext cx="692150" cy="704850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D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19550" y="4683125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19550" y="5627688"/>
            <a:ext cx="4730750" cy="0"/>
          </a:xfrm>
          <a:prstGeom prst="line">
            <a:avLst/>
          </a:prstGeom>
          <a:ln>
            <a:solidFill>
              <a:srgbClr val="FFD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文本框 9"/>
          <p:cNvSpPr txBox="1">
            <a:spLocks noChangeArrowheads="1"/>
          </p:cNvSpPr>
          <p:nvPr/>
        </p:nvSpPr>
        <p:spPr bwMode="auto">
          <a:xfrm>
            <a:off x="4019551" y="4892675"/>
            <a:ext cx="473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广告彩铃爆棚优势！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6"/>
          <p:cNvSpPr txBox="1">
            <a:spLocks noChangeArrowheads="1"/>
          </p:cNvSpPr>
          <p:nvPr/>
        </p:nvSpPr>
        <p:spPr bwMode="auto">
          <a:xfrm>
            <a:off x="11812" y="823913"/>
            <a:ext cx="12180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投广告达不到效果，</a:t>
            </a:r>
            <a:r>
              <a:rPr lang="en-US" altLang="zh-C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WHY?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00223" y="2247229"/>
            <a:ext cx="1809938" cy="999564"/>
            <a:chOff x="1432112" y="2281518"/>
            <a:chExt cx="1809938" cy="9995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86" y="2281518"/>
              <a:ext cx="999564" cy="9995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32112" y="2458134"/>
              <a:ext cx="954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投广告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没创意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43941" y="1925606"/>
            <a:ext cx="1391217" cy="999564"/>
            <a:chOff x="3675758" y="2289039"/>
            <a:chExt cx="1391217" cy="9995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411" y="2289039"/>
              <a:ext cx="999564" cy="9995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75758" y="2464113"/>
              <a:ext cx="782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不够醒目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77173" y="3560611"/>
            <a:ext cx="1510553" cy="999564"/>
            <a:chOff x="5596824" y="2255251"/>
            <a:chExt cx="1510553" cy="999564"/>
          </a:xfrm>
        </p:grpSpPr>
        <p:sp>
          <p:nvSpPr>
            <p:cNvPr id="17" name="TextBox 16"/>
            <p:cNvSpPr txBox="1"/>
            <p:nvPr/>
          </p:nvSpPr>
          <p:spPr>
            <a:xfrm>
              <a:off x="5596824" y="2474884"/>
              <a:ext cx="954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渠道不精准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2255251"/>
              <a:ext cx="999564" cy="999564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0" y="1593851"/>
            <a:ext cx="3925934" cy="43251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9300" y="3826573"/>
            <a:ext cx="4301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渠道都做得很好。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但消费者看到了吗？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02114" y="5379779"/>
            <a:ext cx="1613647" cy="3489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226070" y="5226759"/>
            <a:ext cx="392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 </a:t>
            </a:r>
            <a:r>
              <a:rPr lang="zh-CN" altLang="en-US" sz="5400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≠ </a:t>
            </a:r>
            <a:r>
              <a:rPr lang="zh-CN" altLang="en-US" sz="4400" b="1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到达</a:t>
            </a:r>
            <a:endParaRPr lang="en-US" altLang="zh-CN" sz="4400" b="1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>
            <a:grpSpLocks/>
          </p:cNvGrpSpPr>
          <p:nvPr/>
        </p:nvGrpSpPr>
        <p:grpSpPr bwMode="auto">
          <a:xfrm>
            <a:off x="0" y="393700"/>
            <a:ext cx="709613" cy="677863"/>
            <a:chOff x="0" y="394137"/>
            <a:chExt cx="709446" cy="677918"/>
          </a:xfrm>
        </p:grpSpPr>
        <p:sp>
          <p:nvSpPr>
            <p:cNvPr id="3" name="矩形 2"/>
            <p:cNvSpPr/>
            <p:nvPr/>
          </p:nvSpPr>
          <p:spPr>
            <a:xfrm>
              <a:off x="0" y="394137"/>
              <a:ext cx="457092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36449" y="394137"/>
              <a:ext cx="172997" cy="67791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315" name="文本框 4"/>
          <p:cNvSpPr txBox="1">
            <a:spLocks noChangeArrowheads="1"/>
          </p:cNvSpPr>
          <p:nvPr/>
        </p:nvSpPr>
        <p:spPr bwMode="auto">
          <a:xfrm>
            <a:off x="898525" y="393700"/>
            <a:ext cx="476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rPr>
              <a:t>你常用的广告渠道</a:t>
            </a:r>
            <a:endParaRPr lang="zh-CN" altLang="en-US" sz="3600" b="1" dirty="0">
              <a:solidFill>
                <a:srgbClr val="46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7" y="1869140"/>
            <a:ext cx="2810436" cy="28104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742" y="1869140"/>
            <a:ext cx="914400" cy="322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5913" y="4881281"/>
            <a:ext cx="196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电视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换台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58" y="1071563"/>
            <a:ext cx="2735356" cy="324272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50759" y="4896977"/>
            <a:ext cx="237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收音机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关掉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43" y="2019378"/>
            <a:ext cx="2321995" cy="229490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489444" y="4917154"/>
            <a:ext cx="276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网页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忽视</a:t>
            </a:r>
          </a:p>
        </p:txBody>
      </p:sp>
    </p:spTree>
    <p:extLst>
      <p:ext uri="{BB962C8B-B14F-4D97-AF65-F5344CB8AC3E}">
        <p14:creationId xmlns:p14="http://schemas.microsoft.com/office/powerpoint/2010/main" val="1965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1021</Words>
  <Application>Microsoft Office PowerPoint</Application>
  <PresentationFormat>自定义</PresentationFormat>
  <Paragraphs>182</Paragraphs>
  <Slides>21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</dc:creator>
  <cp:lastModifiedBy>匿名用户</cp:lastModifiedBy>
  <cp:revision>202</cp:revision>
  <dcterms:created xsi:type="dcterms:W3CDTF">2016-01-25T11:34:45Z</dcterms:created>
  <dcterms:modified xsi:type="dcterms:W3CDTF">2017-03-23T03:45:38Z</dcterms:modified>
</cp:coreProperties>
</file>